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sldIdLst>
    <p:sldId id="1133" r:id="rId2"/>
    <p:sldId id="1243" r:id="rId3"/>
    <p:sldId id="10254" r:id="rId4"/>
    <p:sldId id="10255" r:id="rId5"/>
    <p:sldId id="10256" r:id="rId6"/>
    <p:sldId id="10257" r:id="rId7"/>
    <p:sldId id="10258" r:id="rId8"/>
    <p:sldId id="10259" r:id="rId9"/>
    <p:sldId id="10262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51"/>
    <p:restoredTop sz="47386"/>
  </p:normalViewPr>
  <p:slideViewPr>
    <p:cSldViewPr snapToGrid="0" snapToObjects="1" showGuides="1">
      <p:cViewPr varScale="1">
        <p:scale>
          <a:sx n="68" d="100"/>
          <a:sy n="68" d="100"/>
        </p:scale>
        <p:origin x="3160" y="2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F4B861-353F-2344-A455-991A6668CEE2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D9929D-9F31-C145-8DE9-3011202AE4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92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Slide Image Placeholder 1">
            <a:extLst>
              <a:ext uri="{FF2B5EF4-FFF2-40B4-BE49-F238E27FC236}">
                <a16:creationId xmlns:a16="http://schemas.microsoft.com/office/drawing/2014/main" id="{1C817AF1-63C3-3A41-8AB3-FC19AB6EA4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1ABE36C-FBB3-E14F-A15C-EA979D572D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12713" indent="-112713" defTabSz="1020763">
              <a:lnSpc>
                <a:spcPct val="90000"/>
              </a:lnSpc>
              <a:spcBef>
                <a:spcPct val="50000"/>
              </a:spcBef>
              <a:buSzPct val="100000"/>
              <a:defRPr/>
            </a:pPr>
            <a:r>
              <a:rPr lang="en-US" sz="1050" b="1" dirty="0"/>
              <a:t>OVERALL TIMING: 2 Min</a:t>
            </a:r>
          </a:p>
          <a:p>
            <a:pPr marL="112713" indent="-112713" defTabSz="1020763">
              <a:lnSpc>
                <a:spcPct val="90000"/>
              </a:lnSpc>
              <a:spcBef>
                <a:spcPct val="50000"/>
              </a:spcBef>
              <a:buSzPct val="100000"/>
              <a:defRPr/>
            </a:pPr>
            <a:endParaRPr lang="en-US" sz="1050" b="1" dirty="0"/>
          </a:p>
          <a:p>
            <a:pPr>
              <a:defRPr/>
            </a:pPr>
            <a:r>
              <a:rPr lang="en-US" b="1" dirty="0"/>
              <a:t>MAIN POINTS:</a:t>
            </a:r>
          </a:p>
          <a:p>
            <a:pPr>
              <a:defRPr/>
            </a:pPr>
            <a:r>
              <a:rPr lang="en-US" dirty="0"/>
              <a:t>A new model to try on (like your coat/sweater or writing with opposite hand) to help clarify the perspective or mindset of another</a:t>
            </a:r>
          </a:p>
          <a:p>
            <a:pPr>
              <a:defRPr/>
            </a:pPr>
            <a:r>
              <a:rPr lang="en-US" dirty="0"/>
              <a:t>Done AUTHENTICALLY, you will develop a better understanding of resistance to change, increase rapport with team members and improve the rate at which adoption will occur</a:t>
            </a:r>
          </a:p>
          <a:p>
            <a:pPr>
              <a:defRPr/>
            </a:pPr>
            <a:r>
              <a:rPr lang="en-US" dirty="0"/>
              <a:t>As importantly, you will find team effectiveness and morale improving. Even Teams with varied and strong points of view will begin to build on each other and produce a more comprehensive and effective result.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b="1" dirty="0"/>
              <a:t>DISCUSSION</a:t>
            </a:r>
          </a:p>
          <a:p>
            <a:pPr>
              <a:defRPr/>
            </a:pPr>
            <a:r>
              <a:rPr lang="en-US" dirty="0"/>
              <a:t>Walk through each purpose statement and ask the question: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u="sng" dirty="0"/>
              <a:t>WOULD SUCH A TOOLKIT THAT DELIVERED THESE BENEFITS BE OF VALUE TO YOU???</a:t>
            </a:r>
          </a:p>
          <a:p>
            <a:pPr>
              <a:defRPr/>
            </a:pPr>
            <a:endParaRPr lang="en-US" sz="1050" dirty="0">
              <a:latin typeface="Arial" charset="0"/>
              <a:ea typeface="+mn-ea"/>
              <a:cs typeface="+mn-cs"/>
            </a:endParaRPr>
          </a:p>
          <a:p>
            <a:pPr marL="112713" indent="-112713" defTabSz="1020763">
              <a:lnSpc>
                <a:spcPct val="90000"/>
              </a:lnSpc>
              <a:spcBef>
                <a:spcPct val="50000"/>
              </a:spcBef>
              <a:buSzPct val="100000"/>
              <a:defRPr/>
            </a:pPr>
            <a:r>
              <a:rPr lang="en-US" sz="1050" b="1" dirty="0"/>
              <a:t>TRANSITION: </a:t>
            </a:r>
          </a:p>
          <a:p>
            <a:pPr marL="112713" indent="-112713" defTabSz="1020763">
              <a:lnSpc>
                <a:spcPct val="90000"/>
              </a:lnSpc>
              <a:spcBef>
                <a:spcPct val="50000"/>
              </a:spcBef>
              <a:buSzPct val="100000"/>
              <a:defRPr/>
            </a:pPr>
            <a:endParaRPr lang="en-US" sz="1050" b="1" dirty="0"/>
          </a:p>
          <a:p>
            <a:pPr marL="112713" indent="-112713" defTabSz="1020763">
              <a:lnSpc>
                <a:spcPct val="90000"/>
              </a:lnSpc>
              <a:spcBef>
                <a:spcPct val="50000"/>
              </a:spcBef>
              <a:buSzPct val="100000"/>
              <a:defRPr/>
            </a:pPr>
            <a:r>
              <a:rPr lang="en-US" sz="1050" b="1" dirty="0"/>
              <a:t>GOOD, LET’S DIVE INTO THE TOOLKIT AND SEE HOW YOU MIGHT USE IT …</a:t>
            </a:r>
            <a:endParaRPr lang="en-US" dirty="0"/>
          </a:p>
        </p:txBody>
      </p:sp>
      <p:sp>
        <p:nvSpPr>
          <p:cNvPr id="138243" name="Slide Number Placeholder 3">
            <a:extLst>
              <a:ext uri="{FF2B5EF4-FFF2-40B4-BE49-F238E27FC236}">
                <a16:creationId xmlns:a16="http://schemas.microsoft.com/office/drawing/2014/main" id="{8BA0FE0F-7480-B348-B795-73C2EAA27A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fld id="{FE2D282A-9F77-AD45-A9B0-EAF4B92959EA}" type="slidenum">
              <a:rPr lang="en-US" altLang="en-US" sz="1200" smtClean="0"/>
              <a:pPr/>
              <a:t>1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18433162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9" name="Slide Image Placeholder 1">
            <a:extLst>
              <a:ext uri="{FF2B5EF4-FFF2-40B4-BE49-F238E27FC236}">
                <a16:creationId xmlns:a16="http://schemas.microsoft.com/office/drawing/2014/main" id="{09E219E9-48D3-7448-80D5-6D80A522BB4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0290" name="Slide Number Placeholder 3">
            <a:extLst>
              <a:ext uri="{FF2B5EF4-FFF2-40B4-BE49-F238E27FC236}">
                <a16:creationId xmlns:a16="http://schemas.microsoft.com/office/drawing/2014/main" id="{D63DE27D-1C20-854E-8D54-A008C95A62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fld id="{B8382921-A08C-E942-AAD4-E2808217A04E}" type="slidenum">
              <a:rPr lang="en-US" altLang="en-US" sz="1200" smtClean="0">
                <a:solidFill>
                  <a:srgbClr val="000000"/>
                </a:solidFill>
              </a:rPr>
              <a:pPr/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685BB4E0-525D-AE45-958B-ADFF7F9D0BB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47500" lnSpcReduction="20000"/>
          </a:bodyPr>
          <a:lstStyle/>
          <a:p>
            <a:pPr marL="112713" indent="-112713" defTabSz="1020763">
              <a:lnSpc>
                <a:spcPct val="90000"/>
              </a:lnSpc>
              <a:spcBef>
                <a:spcPct val="50000"/>
              </a:spcBef>
              <a:buSzPct val="100000"/>
              <a:defRPr/>
            </a:pPr>
            <a:endParaRPr lang="en-US" sz="1050" b="1" dirty="0"/>
          </a:p>
          <a:p>
            <a:pPr>
              <a:defRPr/>
            </a:pPr>
            <a:r>
              <a:rPr lang="en-US" b="1" dirty="0"/>
              <a:t>MAIN POINTS:</a:t>
            </a:r>
          </a:p>
          <a:p>
            <a:pPr>
              <a:defRPr/>
            </a:pPr>
            <a:r>
              <a:rPr lang="en-US" dirty="0"/>
              <a:t>Adapted from original work developed by a gentleman named Edward </a:t>
            </a:r>
            <a:r>
              <a:rPr lang="en-US" dirty="0" err="1"/>
              <a:t>DeBono</a:t>
            </a:r>
            <a:endParaRPr lang="en-US" dirty="0"/>
          </a:p>
          <a:p>
            <a:pPr>
              <a:defRPr/>
            </a:pPr>
            <a:r>
              <a:rPr lang="en-US" dirty="0"/>
              <a:t>The hats provide a useful model for clarifying the perspective or mindset of another</a:t>
            </a:r>
          </a:p>
          <a:p>
            <a:pPr>
              <a:defRPr/>
            </a:pPr>
            <a:r>
              <a:rPr lang="en-US" dirty="0"/>
              <a:t>As importantly, the framework allows you to identify these mindsets for yourself</a:t>
            </a:r>
          </a:p>
          <a:p>
            <a:pPr>
              <a:defRPr/>
            </a:pPr>
            <a:r>
              <a:rPr lang="en-US" dirty="0"/>
              <a:t>There is no Right or Wrong with the hats. Each perspective just “is”.</a:t>
            </a:r>
          </a:p>
          <a:p>
            <a:pPr>
              <a:defRPr/>
            </a:pPr>
            <a:r>
              <a:rPr lang="en-US" dirty="0"/>
              <a:t>When using the Hats, employ a brainstorming approach. Do not editorialize or judge. Simply let all perspectives get expressed.</a:t>
            </a:r>
          </a:p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3652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0A6B7-25BE-1C42-97C8-C2230E59DE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F9BC63-5AF4-3A4E-A15E-F0F6CC113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3E8648-F200-C646-910A-3B4099352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24052B-49AE-0E49-9998-E8E292A70E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70FAAD-B80E-3E4B-9C09-17C8AABEED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91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DB798-FD6F-D247-AA77-4C87F2438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146703-BF75-8641-93B3-F19516B481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74875C-B905-2741-916E-8863C8E13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CA9DC4-DB29-F84E-9002-FC236C1A6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870E36-CDF6-E345-8271-A0E747DDC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76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74BC6C-00DD-EE4D-BEC3-256D20AD6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7C8460-59F0-1045-A3FC-E5871B5DA1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5A67B-DB5D-5844-B80E-D0DB8C261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FD2224-50B2-5D4C-95DD-3973AD98C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6FCF9D-9A19-6A4F-96D6-01B4D0D4B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1175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7-5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">
            <a:extLst>
              <a:ext uri="{FF2B5EF4-FFF2-40B4-BE49-F238E27FC236}">
                <a16:creationId xmlns:a16="http://schemas.microsoft.com/office/drawing/2014/main" id="{3F070977-A42F-EE44-8B01-1C627A1C8993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0344151" y="400050"/>
            <a:ext cx="1422400" cy="387350"/>
            <a:chOff x="0" y="0"/>
            <a:chExt cx="1792" cy="488"/>
          </a:xfrm>
        </p:grpSpPr>
        <p:sp>
          <p:nvSpPr>
            <p:cNvPr id="4" name="AutoShape 2">
              <a:extLst>
                <a:ext uri="{FF2B5EF4-FFF2-40B4-BE49-F238E27FC236}">
                  <a16:creationId xmlns:a16="http://schemas.microsoft.com/office/drawing/2014/main" id="{728ABADB-E572-0E4E-A569-8B145A243DA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0"/>
              <a:ext cx="483" cy="488"/>
            </a:xfrm>
            <a:prstGeom prst="roundRect">
              <a:avLst>
                <a:gd name="adj" fmla="val 14889"/>
              </a:avLst>
            </a:prstGeom>
            <a:solidFill>
              <a:schemeClr val="bg1">
                <a:lumMod val="75000"/>
                <a:alpha val="20000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defRPr/>
              </a:pPr>
              <a:endParaRPr lang="en-US" sz="677">
                <a:latin typeface="Gill Sans" charset="0"/>
                <a:ea typeface="Heiti SC Light" charset="0"/>
                <a:sym typeface="Gill Sans" charset="0"/>
              </a:endParaRPr>
            </a:p>
          </p:txBody>
        </p:sp>
        <p:sp>
          <p:nvSpPr>
            <p:cNvPr id="5" name="AutoShape 3">
              <a:extLst>
                <a:ext uri="{FF2B5EF4-FFF2-40B4-BE49-F238E27FC236}">
                  <a16:creationId xmlns:a16="http://schemas.microsoft.com/office/drawing/2014/main" id="{04263065-5D11-7F4E-9EA5-056FFEFDEDAA}"/>
                </a:ext>
              </a:extLst>
            </p:cNvPr>
            <p:cNvSpPr>
              <a:spLocks/>
            </p:cNvSpPr>
            <p:nvPr/>
          </p:nvSpPr>
          <p:spPr bwMode="auto">
            <a:xfrm>
              <a:off x="654" y="0"/>
              <a:ext cx="483" cy="488"/>
            </a:xfrm>
            <a:prstGeom prst="roundRect">
              <a:avLst>
                <a:gd name="adj" fmla="val 14889"/>
              </a:avLst>
            </a:prstGeom>
            <a:solidFill>
              <a:schemeClr val="bg1">
                <a:lumMod val="75000"/>
                <a:alpha val="29803"/>
              </a:schemeClr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>
                <a:defRPr/>
              </a:pPr>
              <a:endParaRPr lang="en-US" sz="677">
                <a:latin typeface="Gill Sans" charset="0"/>
                <a:ea typeface="Heiti SC Light" charset="0"/>
                <a:sym typeface="Gill Sans" charset="0"/>
              </a:endParaRPr>
            </a:p>
          </p:txBody>
        </p:sp>
        <p:sp>
          <p:nvSpPr>
            <p:cNvPr id="6" name="AutoShape 4">
              <a:extLst>
                <a:ext uri="{FF2B5EF4-FFF2-40B4-BE49-F238E27FC236}">
                  <a16:creationId xmlns:a16="http://schemas.microsoft.com/office/drawing/2014/main" id="{3415DA7C-67CC-A04B-AE6A-6CDAAC66585E}"/>
                </a:ext>
              </a:extLst>
            </p:cNvPr>
            <p:cNvSpPr>
              <a:spLocks/>
            </p:cNvSpPr>
            <p:nvPr/>
          </p:nvSpPr>
          <p:spPr bwMode="auto">
            <a:xfrm>
              <a:off x="1308" y="0"/>
              <a:ext cx="484" cy="488"/>
            </a:xfrm>
            <a:prstGeom prst="roundRect">
              <a:avLst>
                <a:gd name="adj" fmla="val 14889"/>
              </a:avLst>
            </a:prstGeom>
            <a:solidFill>
              <a:schemeClr val="accent2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 algn="ctr" eaLnBrk="0" hangingPunct="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 algn="ctr" eaLnBrk="0" hangingPunct="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 algn="ctr" eaLnBrk="0" hangingPunct="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 algn="ctr" eaLnBrk="0" hangingPunct="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 algn="ctr" eaLnBrk="0" hangingPunct="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eaLnBrk="1" hangingPunct="1">
                <a:defRPr/>
              </a:pPr>
              <a:endParaRPr lang="en-US" altLang="en-US" sz="2107"/>
            </a:p>
          </p:txBody>
        </p: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643EEB80-0FD1-B040-B281-0B8C12EA649C}"/>
              </a:ext>
            </a:extLst>
          </p:cNvPr>
          <p:cNvSpPr>
            <a:spLocks/>
          </p:cNvSpPr>
          <p:nvPr userDrawn="1"/>
        </p:nvSpPr>
        <p:spPr bwMode="auto">
          <a:xfrm>
            <a:off x="10918032" y="449263"/>
            <a:ext cx="300832" cy="31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defRPr/>
            </a:pPr>
            <a:r>
              <a:rPr lang="en-US" altLang="en-US" sz="1016">
                <a:solidFill>
                  <a:srgbClr val="E6E5E5"/>
                </a:solidFill>
                <a:latin typeface="Montserrat-Regular" pitchFamily="-65" charset="0"/>
                <a:ea typeface="ＭＳ Ｐゴシック" panose="020B0600070205080204" pitchFamily="34" charset="-128"/>
                <a:sym typeface="Montserrat-Regular" pitchFamily="-65" charset="0"/>
              </a:rPr>
              <a:t>&gt;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CE2202B-622F-4C49-B388-11F0ED334808}"/>
              </a:ext>
            </a:extLst>
          </p:cNvPr>
          <p:cNvSpPr>
            <a:spLocks/>
          </p:cNvSpPr>
          <p:nvPr userDrawn="1"/>
        </p:nvSpPr>
        <p:spPr bwMode="auto">
          <a:xfrm>
            <a:off x="10394951" y="437357"/>
            <a:ext cx="301625" cy="311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 algn="ctr" eaLnBrk="0" hangingPunct="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defRPr/>
            </a:pPr>
            <a:r>
              <a:rPr lang="en-US" altLang="en-US" sz="1016">
                <a:solidFill>
                  <a:srgbClr val="E6E5E5"/>
                </a:solidFill>
                <a:latin typeface="Montserrat-Regular" pitchFamily="-65" charset="0"/>
                <a:ea typeface="ＭＳ Ｐゴシック" panose="020B0600070205080204" pitchFamily="34" charset="-128"/>
                <a:sym typeface="Montserrat-Regular" pitchFamily="-65" charset="0"/>
              </a:rPr>
              <a:t>&lt;</a:t>
            </a:r>
          </a:p>
        </p:txBody>
      </p:sp>
      <p:sp>
        <p:nvSpPr>
          <p:cNvPr id="15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1264553" y="2079142"/>
            <a:ext cx="1768613" cy="1788455"/>
          </a:xfrm>
          <a:prstGeom prst="ellipse">
            <a:avLst/>
          </a:prstGeom>
          <a:solidFill>
            <a:schemeClr val="tx1"/>
          </a:solidFill>
        </p:spPr>
        <p:txBody>
          <a:bodyPr vert="horz"/>
          <a:lstStyle>
            <a:lvl1pPr>
              <a:defRPr sz="903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noProof="0">
                <a:sym typeface="Gill Sans" charset="0"/>
              </a:rPr>
              <a:t>Drag picture to placeholder or click icon to add</a:t>
            </a:r>
            <a:endParaRPr lang="en-US" noProof="0" dirty="0">
              <a:sym typeface="Gill Sans" charset="0"/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36F7ECB-D659-CA40-B1F8-3674E62061A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503564" y="530998"/>
            <a:ext cx="134652" cy="138949"/>
          </a:xfrm>
          <a:prstGeom prst="rect">
            <a:avLst/>
          </a:prstGeom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ctr">
              <a:defRPr sz="903" smtClean="0">
                <a:solidFill>
                  <a:schemeClr val="bg1"/>
                </a:solidFill>
                <a:latin typeface="Montserrat-Regular" pitchFamily="-65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5A551104-606E-B94D-B7BB-03E008D600C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130154D-6862-1240-81F1-7FB3F866680D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10359921" y="6324644"/>
            <a:ext cx="1399486" cy="312650"/>
          </a:xfrm>
          <a:prstGeom prst="rect">
            <a:avLst/>
          </a:prstGeom>
        </p:spPr>
        <p:txBody>
          <a:bodyPr wrap="none" lIns="0" tIns="0" rIns="0" bIns="0" anchor="ctr">
            <a:spAutoFit/>
          </a:bodyPr>
          <a:lstStyle>
            <a:lvl1pPr algn="r">
              <a:defRPr lang="en-US" sz="1016">
                <a:solidFill>
                  <a:srgbClr val="B3B2B2"/>
                </a:solidFill>
                <a:latin typeface="Montserrat-Regular" charset="0"/>
                <a:ea typeface="ＭＳ Ｐゴシック" charset="0"/>
                <a:cs typeface="ＭＳ Ｐゴシック" charset="0"/>
                <a:sym typeface="Montserrat-Regular" charset="0"/>
              </a:defRPr>
            </a:lvl1pPr>
          </a:lstStyle>
          <a:p>
            <a:pPr>
              <a:defRPr/>
            </a:pPr>
            <a:r>
              <a:t>COMPANY PRESENTATION</a:t>
            </a:r>
          </a:p>
          <a:p>
            <a:pPr>
              <a:defRPr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236932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A17754-DA7E-364E-B441-037F4D5CE1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957B91-8B0E-2241-90DF-EC3E72DF7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CFE4C0-9AA6-3140-B664-19A3A96CE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3E7AB4-2DB6-5E48-97A7-04F20E127B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42FC4D-BAA2-FD47-8496-CBEB0EED9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192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9DF9F-6BD7-C143-BD65-23A1F68A1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B32DBC-C376-8E46-A01F-DEA0AE067D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9E3D93-552E-684A-8298-BFE039194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D2DA5-8FAE-3C41-B02C-F54D2919D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9D0D4C-19FF-C146-AEA1-FA614E1BC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7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EEB77-A717-EF4F-8ADA-E486EB5FA5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42F7A0-706A-6746-B62B-919A801622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E9843C-2A33-8A4E-AEA4-ADC0EAA8BD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4406D0-9904-1B4B-AB31-980AB20EE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7CA97E-2AE0-7644-80CA-33146BB614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E12167-AAC1-D34C-81DD-4A2E711F2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0716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2F6DB-5C10-5243-83B3-7C14FCDE9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6F-6B87-6444-A2B4-F953119CAB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AC76AC-A0DC-9549-90EF-031F97721E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8FC1A1-BC96-5543-B833-BAA63721CF0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6C1222-B449-EB4B-9117-7FAB6B29E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2C5A3A-0F72-C042-B116-EA0ED5BE2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4A9A5A-AF9E-8046-B5B8-91A1400C4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A338D8-952B-5D46-8009-5317F224C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91607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61040-1211-6B43-BB54-69DB7330A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6E6A3D-D2DE-ED48-8F8C-2E6766F75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8FEBEAE-E3CC-DA4D-BE46-B3AB406C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909CD5-8DEC-3349-92F5-87102FF1FF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24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B4C8CA-1CA6-194A-BB3B-F19395BCC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745812-D567-794F-838A-4CDB5E65A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A5CB5-A64F-1A40-879B-0187E3FF5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525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A86F3-2D52-6740-BFEC-AD817984C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753543-BFEC-8C4F-8605-17D6C10354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8929E4-02C7-794A-A842-7541DC083F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B368CF-40EB-DB41-88FF-A433FF43B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EA064-C5EF-7444-B2FB-73725FA84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818C5A-898F-9F4D-B28F-60380B394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82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F640AE-0A7E-F346-ABF7-6DB0020D1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C86D446-3CEF-D641-9F31-A91EF8966BE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BE64BD-9050-7342-B568-F7B112A9C1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8FEBD-4BF4-8B48-B8F3-E7A7E7239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D071DB3-CC5D-1F45-A183-58270ACFA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FE2AA4-5F34-FE4E-A7A3-97A2A0C7A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3938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B44013-CC12-4D4A-BE48-18E2EE7EC4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E4AA5F-63F7-FA46-B809-80B262CC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EC9FD0-5929-A14B-AC32-ED9068BFA6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E41E4E-D984-FA4A-BABD-A9D944C72645}" type="datetimeFigureOut">
              <a:rPr lang="en-US" smtClean="0"/>
              <a:t>10/17/22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6715A4-96C7-C745-8FFA-A7DF29D640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BAFA38-72BC-FB47-A8CA-5D708F5311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91F21B-B8CE-7740-B2AC-89A456D225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911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png"/><Relationship Id="rId5" Type="http://schemas.openxmlformats.org/officeDocument/2006/relationships/oleObject" Target="../embeddings/oleObject4.bin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png"/><Relationship Id="rId5" Type="http://schemas.openxmlformats.org/officeDocument/2006/relationships/oleObject" Target="../embeddings/oleObject6.bin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10.bin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5.png"/><Relationship Id="rId5" Type="http://schemas.openxmlformats.org/officeDocument/2006/relationships/oleObject" Target="../embeddings/oleObject12.bin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3.bin"/><Relationship Id="rId5" Type="http://schemas.openxmlformats.org/officeDocument/2006/relationships/image" Target="../media/image10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>
            <a:extLst>
              <a:ext uri="{FF2B5EF4-FFF2-40B4-BE49-F238E27FC236}">
                <a16:creationId xmlns:a16="http://schemas.microsoft.com/office/drawing/2014/main" id="{544E09B9-93FF-5F47-B237-EBD412B0D86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981323" y="1880861"/>
            <a:ext cx="3382972" cy="4071035"/>
          </a:xfrm>
        </p:spPr>
        <p:txBody>
          <a:bodyPr>
            <a:normAutofit fontScale="92500" lnSpcReduction="10000"/>
          </a:bodyPr>
          <a:lstStyle/>
          <a:p>
            <a:pPr marL="128999" indent="-128999" algn="ctr">
              <a:lnSpc>
                <a:spcPct val="110000"/>
              </a:lnSpc>
              <a:spcBef>
                <a:spcPct val="0"/>
              </a:spcBef>
              <a:buNone/>
              <a:defRPr/>
            </a:pPr>
            <a:r>
              <a:rPr lang="en-US" sz="1806" b="1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Purpose</a:t>
            </a: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1354" b="1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Enables</a:t>
            </a:r>
            <a:r>
              <a:rPr lang="en-US" sz="1354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 everyone to participate and clarify their perspective</a:t>
            </a: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endParaRPr lang="en-US" sz="1354" dirty="0">
              <a:latin typeface="Source Sans Pro" panose="020B0503030403020204" pitchFamily="34" charset="0"/>
              <a:ea typeface="ＭＳ Ｐゴシック" panose="020B0600070205080204" pitchFamily="34" charset="-128"/>
              <a:sym typeface="Gill Sans" panose="020B0502020104020203" pitchFamily="34" charset="-79"/>
            </a:endParaRP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1354" b="1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Encourages</a:t>
            </a:r>
            <a:r>
              <a:rPr lang="en-US" sz="1354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 structured and diverse brainstorming so that an issue can be viewed from all angles</a:t>
            </a: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endParaRPr lang="en-US" sz="1354" b="1" dirty="0">
              <a:latin typeface="Source Sans Pro" panose="020B0503030403020204" pitchFamily="34" charset="0"/>
              <a:ea typeface="ＭＳ Ｐゴシック" panose="020B0600070205080204" pitchFamily="34" charset="-128"/>
              <a:sym typeface="Gill Sans" panose="020B0502020104020203" pitchFamily="34" charset="-79"/>
            </a:endParaRP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1354" b="1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Stretches</a:t>
            </a:r>
            <a:r>
              <a:rPr lang="en-US" sz="1354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 us to move beyond our perspective to consider other points of view </a:t>
            </a: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endParaRPr lang="en-US" sz="1354" b="1" dirty="0">
              <a:latin typeface="Source Sans Pro" panose="020B0503030403020204" pitchFamily="34" charset="0"/>
              <a:ea typeface="ＭＳ Ｐゴシック" panose="020B0600070205080204" pitchFamily="34" charset="-128"/>
              <a:sym typeface="Gill Sans" panose="020B0502020104020203" pitchFamily="34" charset="-79"/>
            </a:endParaRP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1354" b="1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Fosters</a:t>
            </a:r>
            <a:r>
              <a:rPr lang="en-US" sz="1354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 creative thinking</a:t>
            </a: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endParaRPr lang="en-US" sz="1354" b="1" dirty="0">
              <a:latin typeface="Source Sans Pro" panose="020B0503030403020204" pitchFamily="34" charset="0"/>
              <a:ea typeface="ＭＳ Ｐゴシック" panose="020B0600070205080204" pitchFamily="34" charset="-128"/>
              <a:sym typeface="Gill Sans" panose="020B0502020104020203" pitchFamily="34" charset="-79"/>
            </a:endParaRP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1354" b="1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Increases</a:t>
            </a:r>
            <a:r>
              <a:rPr lang="en-US" sz="1354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 our focus on the issue at hand</a:t>
            </a: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endParaRPr lang="en-US" sz="1354" b="1" dirty="0">
              <a:latin typeface="Source Sans Pro" panose="020B0503030403020204" pitchFamily="34" charset="0"/>
              <a:ea typeface="ＭＳ Ｐゴシック" panose="020B0600070205080204" pitchFamily="34" charset="-128"/>
              <a:sym typeface="Gill Sans" panose="020B0502020104020203" pitchFamily="34" charset="-79"/>
            </a:endParaRPr>
          </a:p>
          <a:p>
            <a:pPr marL="128999" indent="-128999">
              <a:lnSpc>
                <a:spcPct val="110000"/>
              </a:lnSpc>
              <a:spcBef>
                <a:spcPct val="0"/>
              </a:spcBef>
              <a:defRPr/>
            </a:pPr>
            <a:r>
              <a:rPr lang="en-US" sz="1354" b="1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Validates</a:t>
            </a:r>
            <a:r>
              <a:rPr lang="en-US" sz="1354" dirty="0">
                <a:latin typeface="Source Sans Pro" panose="020B0503030403020204" pitchFamily="34" charset="0"/>
                <a:ea typeface="ＭＳ Ｐゴシック" panose="020B0600070205080204" pitchFamily="34" charset="-128"/>
                <a:sym typeface="Gill Sans" panose="020B0502020104020203" pitchFamily="34" charset="-79"/>
              </a:rPr>
              <a:t> our point of view thereby decreasing our resistance</a:t>
            </a:r>
          </a:p>
          <a:p>
            <a:pPr eaLnBrk="1" hangingPunct="1">
              <a:defRPr/>
            </a:pPr>
            <a:endParaRPr lang="en-US" sz="1505" dirty="0"/>
          </a:p>
        </p:txBody>
      </p:sp>
      <p:sp>
        <p:nvSpPr>
          <p:cNvPr id="11" name="Line 24">
            <a:extLst>
              <a:ext uri="{FF2B5EF4-FFF2-40B4-BE49-F238E27FC236}">
                <a16:creationId xmlns:a16="http://schemas.microsoft.com/office/drawing/2014/main" id="{4728A88A-9CD2-CD40-BE9D-E4D2F694C9E2}"/>
              </a:ext>
            </a:extLst>
          </p:cNvPr>
          <p:cNvSpPr>
            <a:spLocks noChangeShapeType="1"/>
          </p:cNvSpPr>
          <p:nvPr/>
        </p:nvSpPr>
        <p:spPr bwMode="auto">
          <a:xfrm>
            <a:off x="7364615" y="4701796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pPr>
              <a:defRPr/>
            </a:pPr>
            <a:endParaRPr lang="en-US" sz="4213" b="1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4755" name="Picture 5" descr="toolbox.jpg">
            <a:extLst>
              <a:ext uri="{FF2B5EF4-FFF2-40B4-BE49-F238E27FC236}">
                <a16:creationId xmlns:a16="http://schemas.microsoft.com/office/drawing/2014/main" id="{66754440-324D-E840-969A-464C7A3F7E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9012" y="2428564"/>
            <a:ext cx="3268295" cy="3268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Oval 34">
            <a:extLst>
              <a:ext uri="{FF2B5EF4-FFF2-40B4-BE49-F238E27FC236}">
                <a16:creationId xmlns:a16="http://schemas.microsoft.com/office/drawing/2014/main" id="{E9364FD0-C72E-624D-9B46-49D211162AA9}"/>
              </a:ext>
            </a:extLst>
          </p:cNvPr>
          <p:cNvSpPr>
            <a:spLocks/>
          </p:cNvSpPr>
          <p:nvPr/>
        </p:nvSpPr>
        <p:spPr bwMode="auto">
          <a:xfrm>
            <a:off x="2239986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4758" name="Oval 35">
            <a:extLst>
              <a:ext uri="{FF2B5EF4-FFF2-40B4-BE49-F238E27FC236}">
                <a16:creationId xmlns:a16="http://schemas.microsoft.com/office/drawing/2014/main" id="{6F3433D3-BC67-CC4F-A21E-C33A1F65CFF3}"/>
              </a:ext>
            </a:extLst>
          </p:cNvPr>
          <p:cNvSpPr>
            <a:spLocks/>
          </p:cNvSpPr>
          <p:nvPr/>
        </p:nvSpPr>
        <p:spPr bwMode="auto">
          <a:xfrm>
            <a:off x="2354663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4759" name="Oval 36">
            <a:extLst>
              <a:ext uri="{FF2B5EF4-FFF2-40B4-BE49-F238E27FC236}">
                <a16:creationId xmlns:a16="http://schemas.microsoft.com/office/drawing/2014/main" id="{BCE23950-D9D4-7D46-82B8-6650EC3240BB}"/>
              </a:ext>
            </a:extLst>
          </p:cNvPr>
          <p:cNvSpPr>
            <a:spLocks/>
          </p:cNvSpPr>
          <p:nvPr/>
        </p:nvSpPr>
        <p:spPr bwMode="auto">
          <a:xfrm>
            <a:off x="2469340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4760" name="Rectangle 1">
            <a:extLst>
              <a:ext uri="{FF2B5EF4-FFF2-40B4-BE49-F238E27FC236}">
                <a16:creationId xmlns:a16="http://schemas.microsoft.com/office/drawing/2014/main" id="{716394B7-7A5A-AD46-8A9D-29635F4A8D71}"/>
              </a:ext>
            </a:extLst>
          </p:cNvPr>
          <p:cNvSpPr>
            <a:spLocks/>
          </p:cNvSpPr>
          <p:nvPr/>
        </p:nvSpPr>
        <p:spPr bwMode="auto">
          <a:xfrm>
            <a:off x="2201163" y="1414986"/>
            <a:ext cx="4192879" cy="473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859">
                <a:solidFill>
                  <a:schemeClr val="accent2"/>
                </a:solidFill>
                <a:latin typeface="Bebas Neue" pitchFamily="-65" charset="0"/>
                <a:ea typeface="ＭＳ Ｐゴシック" panose="020B0600070205080204" pitchFamily="34" charset="-128"/>
                <a:sym typeface="Bebas Neue" pitchFamily="-65" charset="0"/>
              </a:rPr>
              <a:t>DeBono’s Six Thinking Hats</a:t>
            </a:r>
          </a:p>
        </p:txBody>
      </p:sp>
    </p:spTree>
    <p:extLst>
      <p:ext uri="{BB962C8B-B14F-4D97-AF65-F5344CB8AC3E}">
        <p14:creationId xmlns:p14="http://schemas.microsoft.com/office/powerpoint/2010/main" val="1419734628"/>
      </p:ext>
    </p:extLst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38BA8-355D-F34B-BF32-4637B65D6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8676" y="1099623"/>
            <a:ext cx="6842396" cy="630724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Introducing The “Hats”</a:t>
            </a:r>
            <a:endParaRPr lang="en-US" sz="1505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39266" name="TextBox 25">
            <a:extLst>
              <a:ext uri="{FF2B5EF4-FFF2-40B4-BE49-F238E27FC236}">
                <a16:creationId xmlns:a16="http://schemas.microsoft.com/office/drawing/2014/main" id="{414280B4-E7EE-0346-B7BC-E2573EF7BB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80391" y="5812132"/>
            <a:ext cx="2866926" cy="2197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r>
              <a:rPr lang="en-US" altLang="en-US" sz="828">
                <a:solidFill>
                  <a:srgbClr val="000000"/>
                </a:solidFill>
                <a:cs typeface="Arial" panose="020B0604020202020204" pitchFamily="34" charset="0"/>
              </a:rPr>
              <a:t>Adapted from Edward </a:t>
            </a:r>
            <a:r>
              <a:rPr lang="en-US" altLang="en-US" sz="828">
                <a:solidFill>
                  <a:srgbClr val="000000"/>
                </a:solidFill>
              </a:rPr>
              <a:t>d</a:t>
            </a:r>
            <a:r>
              <a:rPr lang="en-US" altLang="en-US" sz="828">
                <a:solidFill>
                  <a:srgbClr val="000000"/>
                </a:solidFill>
                <a:cs typeface="Arial" panose="020B0604020202020204" pitchFamily="34" charset="0"/>
              </a:rPr>
              <a:t>e Bono’s “Six Thinking Hats”</a:t>
            </a:r>
          </a:p>
        </p:txBody>
      </p:sp>
      <p:grpSp>
        <p:nvGrpSpPr>
          <p:cNvPr id="139267" name="Group 39">
            <a:extLst>
              <a:ext uri="{FF2B5EF4-FFF2-40B4-BE49-F238E27FC236}">
                <a16:creationId xmlns:a16="http://schemas.microsoft.com/office/drawing/2014/main" id="{307BAE63-E238-9148-A2AA-88EEE0212528}"/>
              </a:ext>
            </a:extLst>
          </p:cNvPr>
          <p:cNvGrpSpPr>
            <a:grpSpLocks/>
          </p:cNvGrpSpPr>
          <p:nvPr/>
        </p:nvGrpSpPr>
        <p:grpSpPr bwMode="auto">
          <a:xfrm>
            <a:off x="2880265" y="2155010"/>
            <a:ext cx="6974394" cy="2924264"/>
            <a:chOff x="271640" y="2641600"/>
            <a:chExt cx="9268912" cy="3885757"/>
          </a:xfrm>
        </p:grpSpPr>
        <p:sp>
          <p:nvSpPr>
            <p:cNvPr id="139274" name="Text Box 5">
              <a:extLst>
                <a:ext uri="{FF2B5EF4-FFF2-40B4-BE49-F238E27FC236}">
                  <a16:creationId xmlns:a16="http://schemas.microsoft.com/office/drawing/2014/main" id="{A9F3E53C-B4C5-7042-9E4F-79AEAAE3622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81777" y="5462058"/>
              <a:ext cx="3344584" cy="93874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796" tIns="34398" rIns="68796" bIns="34398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r>
                <a:rPr lang="en-US" altLang="en-US" sz="1806" b="1">
                  <a:solidFill>
                    <a:srgbClr val="0183B7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Process</a:t>
              </a:r>
            </a:p>
            <a:p>
              <a:r>
                <a:rPr lang="en-US" altLang="en-US" sz="1053" b="1">
                  <a:solidFill>
                    <a:srgbClr val="000000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Conclusions • </a:t>
              </a:r>
              <a:r>
                <a:rPr lang="en-US" altLang="en-US" sz="1053" b="1">
                  <a:solidFill>
                    <a:srgbClr val="000000"/>
                  </a:solidFill>
                  <a:latin typeface="Futura Bk" panose="020B0602020204020303" pitchFamily="34" charset="-79"/>
                </a:rPr>
                <a:t>What will it take? • Action plans </a:t>
              </a:r>
            </a:p>
          </p:txBody>
        </p:sp>
        <p:sp>
          <p:nvSpPr>
            <p:cNvPr id="139275" name="Rectangle 11">
              <a:extLst>
                <a:ext uri="{FF2B5EF4-FFF2-40B4-BE49-F238E27FC236}">
                  <a16:creationId xmlns:a16="http://schemas.microsoft.com/office/drawing/2014/main" id="{F5F85E89-367D-584A-9DDF-436011859DA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777" y="5470261"/>
              <a:ext cx="3245201" cy="10570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796" tIns="34398" rIns="68796" bIns="34398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r>
                <a:rPr lang="en-US" altLang="en-US" sz="1806" b="1">
                  <a:solidFill>
                    <a:srgbClr val="0183B7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Feelings</a:t>
              </a:r>
            </a:p>
            <a:p>
              <a:r>
                <a:rPr lang="en-US" altLang="en-US" sz="1053" b="1">
                  <a:solidFill>
                    <a:srgbClr val="404040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Emotions or hunches • </a:t>
              </a:r>
              <a:r>
                <a:rPr lang="en-US" altLang="en-US" sz="1053" b="1">
                  <a:solidFill>
                    <a:srgbClr val="404040"/>
                  </a:solidFill>
                  <a:latin typeface="Futura Bk" panose="020B0602020204020303" pitchFamily="34" charset="-79"/>
                </a:rPr>
                <a:t>Intuition • No</a:t>
              </a:r>
              <a:r>
                <a:rPr lang="en-US" altLang="en-US" sz="1053" b="1">
                  <a:solidFill>
                    <a:srgbClr val="404040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 justification needed</a:t>
              </a:r>
            </a:p>
          </p:txBody>
        </p:sp>
        <p:sp>
          <p:nvSpPr>
            <p:cNvPr id="139276" name="Rectangle 14">
              <a:extLst>
                <a:ext uri="{FF2B5EF4-FFF2-40B4-BE49-F238E27FC236}">
                  <a16:creationId xmlns:a16="http://schemas.microsoft.com/office/drawing/2014/main" id="{07FFF53B-5AA2-CC4C-A067-757AA3160A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777" y="2649538"/>
              <a:ext cx="3221037" cy="13128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r>
                <a:rPr lang="en-US" altLang="en-US" sz="1806" b="1">
                  <a:solidFill>
                    <a:srgbClr val="0183B7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Cautions</a:t>
              </a:r>
            </a:p>
            <a:p>
              <a:r>
                <a:rPr lang="en-US" altLang="en-US" sz="1053" b="1">
                  <a:solidFill>
                    <a:srgbClr val="404040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Issues • </a:t>
              </a:r>
              <a:r>
                <a:rPr lang="en-US" altLang="en-US" sz="1053" b="1">
                  <a:solidFill>
                    <a:srgbClr val="404040"/>
                  </a:solidFill>
                  <a:latin typeface="Futura Bk" panose="020B0602020204020303" pitchFamily="34" charset="-79"/>
                  <a:cs typeface="Arial" panose="020B0604020202020204" pitchFamily="34" charset="0"/>
                  <a:sym typeface="Symbol" pitchFamily="2" charset="2"/>
                </a:rPr>
                <a:t>Problems </a:t>
              </a:r>
              <a:r>
                <a:rPr lang="en-US" altLang="en-US" sz="1053" b="1">
                  <a:solidFill>
                    <a:srgbClr val="404040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• </a:t>
              </a:r>
              <a:r>
                <a:rPr lang="en-US" altLang="en-US" sz="1053" b="1">
                  <a:solidFill>
                    <a:srgbClr val="404040"/>
                  </a:solidFill>
                  <a:latin typeface="Futura Bk" panose="020B0602020204020303" pitchFamily="34" charset="-79"/>
                  <a:cs typeface="Arial" panose="020B0604020202020204" pitchFamily="34" charset="0"/>
                  <a:sym typeface="Symbol" pitchFamily="2" charset="2"/>
                </a:rPr>
                <a:t>Reasons why it wouldn’t be adopted or sustainable</a:t>
              </a:r>
              <a:endParaRPr lang="en-US" altLang="en-US" sz="1053" b="1">
                <a:solidFill>
                  <a:srgbClr val="404040"/>
                </a:solidFill>
                <a:latin typeface="Futura Bk" panose="020B0602020204020303" pitchFamily="34" charset="-79"/>
                <a:cs typeface="Arial" panose="020B0604020202020204" pitchFamily="34" charset="0"/>
              </a:endParaRPr>
            </a:p>
          </p:txBody>
        </p:sp>
        <p:sp>
          <p:nvSpPr>
            <p:cNvPr id="139277" name="Rectangle 17">
              <a:extLst>
                <a:ext uri="{FF2B5EF4-FFF2-40B4-BE49-F238E27FC236}">
                  <a16:creationId xmlns:a16="http://schemas.microsoft.com/office/drawing/2014/main" id="{3664C9AF-6377-8642-86AF-006E492AE5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7777" y="4076700"/>
              <a:ext cx="3552823" cy="952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796" tIns="34398" rIns="68796" bIns="34398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r>
                <a:rPr lang="en-US" altLang="en-US" sz="1806" b="1">
                  <a:solidFill>
                    <a:srgbClr val="0183B7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Facts</a:t>
              </a:r>
            </a:p>
            <a:p>
              <a:r>
                <a:rPr lang="en-US" altLang="en-US" sz="1053" b="1">
                  <a:solidFill>
                    <a:srgbClr val="404040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Data or facts needed • Lessons learned from past similar efforts</a:t>
              </a:r>
            </a:p>
          </p:txBody>
        </p:sp>
        <p:sp>
          <p:nvSpPr>
            <p:cNvPr id="139278" name="Rectangle 20">
              <a:extLst>
                <a:ext uri="{FF2B5EF4-FFF2-40B4-BE49-F238E27FC236}">
                  <a16:creationId xmlns:a16="http://schemas.microsoft.com/office/drawing/2014/main" id="{E0C03CD9-3CD4-F64D-823B-88A14EABE3D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81304" y="4059852"/>
              <a:ext cx="3859248" cy="939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r>
                <a:rPr lang="en-US" altLang="en-US" sz="1806" b="1">
                  <a:solidFill>
                    <a:srgbClr val="0183B7"/>
                  </a:solidFill>
                  <a:latin typeface="Futura Bk" panose="020B0602020204020303" pitchFamily="34" charset="-79"/>
                </a:rPr>
                <a:t>Creative</a:t>
              </a:r>
              <a:endParaRPr lang="en-US" altLang="en-US" sz="1806" b="1">
                <a:solidFill>
                  <a:srgbClr val="0183B7"/>
                </a:solidFill>
                <a:latin typeface="Futura Bk" panose="020B0602020204020303" pitchFamily="34" charset="-79"/>
                <a:cs typeface="Arial" panose="020B0604020202020204" pitchFamily="34" charset="0"/>
              </a:endParaRPr>
            </a:p>
            <a:p>
              <a:r>
                <a:rPr lang="en-US" altLang="en-US" sz="1053" b="1">
                  <a:solidFill>
                    <a:srgbClr val="000000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Innovating • Alternatives • </a:t>
              </a:r>
              <a:r>
                <a:rPr lang="en-US" altLang="en-US" sz="1053" b="1">
                  <a:solidFill>
                    <a:srgbClr val="000000"/>
                  </a:solidFill>
                  <a:latin typeface="Futura Bk" panose="020B0602020204020303" pitchFamily="34" charset="-79"/>
                  <a:cs typeface="Arial" panose="020B0604020202020204" pitchFamily="34" charset="0"/>
                  <a:sym typeface="Symbol" pitchFamily="2" charset="2"/>
                </a:rPr>
                <a:t>New ideas or concepts     </a:t>
              </a:r>
              <a:endParaRPr lang="en-US" altLang="en-US" sz="1053" b="1" i="1">
                <a:solidFill>
                  <a:srgbClr val="000000"/>
                </a:solidFill>
                <a:latin typeface="Futura Bk" panose="020B0602020204020303" pitchFamily="34" charset="-79"/>
                <a:cs typeface="Arial" panose="020B0604020202020204" pitchFamily="34" charset="0"/>
              </a:endParaRPr>
            </a:p>
          </p:txBody>
        </p:sp>
        <p:pic>
          <p:nvPicPr>
            <p:cNvPr id="139279" name="Picture 4">
              <a:extLst>
                <a:ext uri="{FF2B5EF4-FFF2-40B4-BE49-F238E27FC236}">
                  <a16:creationId xmlns:a16="http://schemas.microsoft.com/office/drawing/2014/main" id="{F4465310-17CF-B947-9429-D92A7CE7785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2641600"/>
              <a:ext cx="876300" cy="63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280" name="Picture 6">
              <a:extLst>
                <a:ext uri="{FF2B5EF4-FFF2-40B4-BE49-F238E27FC236}">
                  <a16:creationId xmlns:a16="http://schemas.microsoft.com/office/drawing/2014/main" id="{C0C26D0A-9833-F441-B45D-B2B5B5E675B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1640" y="5470261"/>
              <a:ext cx="850900" cy="6096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281" name="Picture 8">
              <a:extLst>
                <a:ext uri="{FF2B5EF4-FFF2-40B4-BE49-F238E27FC236}">
                  <a16:creationId xmlns:a16="http://schemas.microsoft.com/office/drawing/2014/main" id="{17C47A10-8859-3346-B37E-2D92AA4D5E1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990" y="4076700"/>
              <a:ext cx="838200" cy="647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282" name="Picture 10">
              <a:extLst>
                <a:ext uri="{FF2B5EF4-FFF2-40B4-BE49-F238E27FC236}">
                  <a16:creationId xmlns:a16="http://schemas.microsoft.com/office/drawing/2014/main" id="{E4336308-EBDA-5640-B0B5-47BC615496B2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5462058"/>
              <a:ext cx="850900" cy="596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283" name="Picture 12">
              <a:extLst>
                <a:ext uri="{FF2B5EF4-FFF2-40B4-BE49-F238E27FC236}">
                  <a16:creationId xmlns:a16="http://schemas.microsoft.com/office/drawing/2014/main" id="{445E01D0-1E57-744C-AA59-29B1D827FA2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7990" y="2649538"/>
              <a:ext cx="781609" cy="63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9284" name="Picture 30">
              <a:extLst>
                <a:ext uri="{FF2B5EF4-FFF2-40B4-BE49-F238E27FC236}">
                  <a16:creationId xmlns:a16="http://schemas.microsoft.com/office/drawing/2014/main" id="{9694E968-0725-EE4B-A7D1-2C3F59D073C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699000" y="4089400"/>
              <a:ext cx="863600" cy="635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39285" name="Rectangle 20">
              <a:extLst>
                <a:ext uri="{FF2B5EF4-FFF2-40B4-BE49-F238E27FC236}">
                  <a16:creationId xmlns:a16="http://schemas.microsoft.com/office/drawing/2014/main" id="{EE09910F-6405-854C-B36C-8E807A605F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5000" y="2641600"/>
              <a:ext cx="3132138" cy="593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r>
                <a:rPr lang="en-US" altLang="en-US" sz="1806" b="1">
                  <a:solidFill>
                    <a:srgbClr val="0183B7"/>
                  </a:solidFill>
                  <a:latin typeface="Futura Bk" panose="020B0602020204020303" pitchFamily="34" charset="-79"/>
                </a:rPr>
                <a:t>Benefits</a:t>
              </a:r>
              <a:endParaRPr lang="en-US" altLang="en-US" sz="1806" b="1">
                <a:solidFill>
                  <a:srgbClr val="0183B7"/>
                </a:solidFill>
                <a:latin typeface="Futura Bk" panose="020B0602020204020303" pitchFamily="34" charset="-79"/>
                <a:cs typeface="Arial" panose="020B0604020202020204" pitchFamily="34" charset="0"/>
              </a:endParaRPr>
            </a:p>
            <a:p>
              <a:r>
                <a:rPr lang="en-US" altLang="en-US" sz="1053" b="1">
                  <a:solidFill>
                    <a:srgbClr val="000000"/>
                  </a:solidFill>
                  <a:latin typeface="Futura Bk" panose="020B0602020204020303" pitchFamily="34" charset="-79"/>
                  <a:cs typeface="Arial" panose="020B0604020202020204" pitchFamily="34" charset="0"/>
                </a:rPr>
                <a:t>Positives • Plus points • </a:t>
              </a:r>
              <a:r>
                <a:rPr lang="en-US" altLang="en-US" sz="1053" b="1">
                  <a:solidFill>
                    <a:srgbClr val="000000"/>
                  </a:solidFill>
                  <a:latin typeface="Futura Bk" panose="020B0602020204020303" pitchFamily="34" charset="-79"/>
                  <a:cs typeface="Arial" panose="020B0604020202020204" pitchFamily="34" charset="0"/>
                  <a:sym typeface="Symbol" pitchFamily="2" charset="2"/>
                </a:rPr>
                <a:t>Why an idea is useful</a:t>
              </a:r>
              <a:endParaRPr lang="en-US" altLang="en-US" sz="1053" b="1" i="1">
                <a:solidFill>
                  <a:srgbClr val="000000"/>
                </a:solidFill>
                <a:latin typeface="Futura Bk" panose="020B0602020204020303" pitchFamily="34" charset="-79"/>
                <a:cs typeface="Arial" panose="020B0604020202020204" pitchFamily="34" charset="0"/>
              </a:endParaRPr>
            </a:p>
          </p:txBody>
        </p:sp>
      </p:grpSp>
      <p:sp>
        <p:nvSpPr>
          <p:cNvPr id="139268" name="TextBox 2">
            <a:extLst>
              <a:ext uri="{FF2B5EF4-FFF2-40B4-BE49-F238E27FC236}">
                <a16:creationId xmlns:a16="http://schemas.microsoft.com/office/drawing/2014/main" id="{5FC5E08D-FE57-9146-AF8D-7D80DAE662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2858" y="2608344"/>
            <a:ext cx="1032093" cy="32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/>
            <a:r>
              <a:rPr lang="en-US" altLang="en-US" sz="1505"/>
              <a:t>Black</a:t>
            </a:r>
          </a:p>
        </p:txBody>
      </p:sp>
      <p:sp>
        <p:nvSpPr>
          <p:cNvPr id="139269" name="TextBox 21">
            <a:extLst>
              <a:ext uri="{FF2B5EF4-FFF2-40B4-BE49-F238E27FC236}">
                <a16:creationId xmlns:a16="http://schemas.microsoft.com/office/drawing/2014/main" id="{8A264F38-7ABE-D142-BE1C-E71ED35531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998" y="3670898"/>
            <a:ext cx="1032093" cy="32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/>
            <a:r>
              <a:rPr lang="en-US" altLang="en-US" sz="1505"/>
              <a:t>White</a:t>
            </a:r>
          </a:p>
        </p:txBody>
      </p:sp>
      <p:sp>
        <p:nvSpPr>
          <p:cNvPr id="139270" name="TextBox 23">
            <a:extLst>
              <a:ext uri="{FF2B5EF4-FFF2-40B4-BE49-F238E27FC236}">
                <a16:creationId xmlns:a16="http://schemas.microsoft.com/office/drawing/2014/main" id="{252ABAFB-8121-2743-A96C-5D60320965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75998" y="4694032"/>
            <a:ext cx="1032093" cy="32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/>
            <a:r>
              <a:rPr lang="en-US" altLang="en-US" sz="1505"/>
              <a:t>Red</a:t>
            </a:r>
          </a:p>
        </p:txBody>
      </p:sp>
      <p:sp>
        <p:nvSpPr>
          <p:cNvPr id="139271" name="TextBox 27">
            <a:extLst>
              <a:ext uri="{FF2B5EF4-FFF2-40B4-BE49-F238E27FC236}">
                <a16:creationId xmlns:a16="http://schemas.microsoft.com/office/drawing/2014/main" id="{EBCBEF43-4AAE-744C-AF2C-D0EF69FF37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5523" y="2568327"/>
            <a:ext cx="1032093" cy="32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/>
            <a:r>
              <a:rPr lang="en-US" altLang="en-US" sz="1505"/>
              <a:t>Yellow</a:t>
            </a:r>
          </a:p>
        </p:txBody>
      </p:sp>
      <p:sp>
        <p:nvSpPr>
          <p:cNvPr id="139272" name="TextBox 29">
            <a:extLst>
              <a:ext uri="{FF2B5EF4-FFF2-40B4-BE49-F238E27FC236}">
                <a16:creationId xmlns:a16="http://schemas.microsoft.com/office/drawing/2014/main" id="{8ED979A9-1875-0542-9F6A-9A8A971033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0744" y="3697179"/>
            <a:ext cx="1032093" cy="32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/>
            <a:r>
              <a:rPr lang="en-US" altLang="en-US" sz="1505"/>
              <a:t>Green</a:t>
            </a:r>
          </a:p>
        </p:txBody>
      </p:sp>
      <p:sp>
        <p:nvSpPr>
          <p:cNvPr id="139273" name="TextBox 32">
            <a:extLst>
              <a:ext uri="{FF2B5EF4-FFF2-40B4-BE49-F238E27FC236}">
                <a16:creationId xmlns:a16="http://schemas.microsoft.com/office/drawing/2014/main" id="{CAB1E16F-52E3-FD4E-AA09-F2C8E24A76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09993" y="4674322"/>
            <a:ext cx="1032093" cy="323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/>
            <a:r>
              <a:rPr lang="en-US" altLang="en-US" sz="1505"/>
              <a:t>Blue</a:t>
            </a:r>
          </a:p>
        </p:txBody>
      </p:sp>
    </p:spTree>
    <p:extLst>
      <p:ext uri="{BB962C8B-B14F-4D97-AF65-F5344CB8AC3E}">
        <p14:creationId xmlns:p14="http://schemas.microsoft.com/office/powerpoint/2010/main" val="757983308"/>
      </p:ext>
    </p:extLst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777" name="Group 71">
            <a:extLst>
              <a:ext uri="{FF2B5EF4-FFF2-40B4-BE49-F238E27FC236}">
                <a16:creationId xmlns:a16="http://schemas.microsoft.com/office/drawing/2014/main" id="{ED316857-35D6-D942-A740-17910EF776D5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5797" name="Object 5">
              <a:extLst>
                <a:ext uri="{FF2B5EF4-FFF2-40B4-BE49-F238E27FC236}">
                  <a16:creationId xmlns:a16="http://schemas.microsoft.com/office/drawing/2014/main" id="{B116C191-F16C-B341-9AF3-8401C5A4D76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" r:id="rId3" imgW="9283700" imgH="9766300" progId="Excel.Chart.8">
                    <p:embed/>
                  </p:oleObj>
                </mc:Choice>
                <mc:Fallback>
                  <p:oleObj r:id="rId3" imgW="9283700" imgH="9766300" progId="Excel.Chart.8">
                    <p:embed/>
                    <p:pic>
                      <p:nvPicPr>
                        <p:cNvPr id="75797" name="Object 5">
                          <a:extLst>
                            <a:ext uri="{FF2B5EF4-FFF2-40B4-BE49-F238E27FC236}">
                              <a16:creationId xmlns:a16="http://schemas.microsoft.com/office/drawing/2014/main" id="{B116C191-F16C-B341-9AF3-8401C5A4D76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798" name="Oval 6">
              <a:extLst>
                <a:ext uri="{FF2B5EF4-FFF2-40B4-BE49-F238E27FC236}">
                  <a16:creationId xmlns:a16="http://schemas.microsoft.com/office/drawing/2014/main" id="{FCDE2561-295F-8E4E-8652-34E15729851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sp>
        <p:nvSpPr>
          <p:cNvPr id="75778" name="Rectangle 1">
            <a:extLst>
              <a:ext uri="{FF2B5EF4-FFF2-40B4-BE49-F238E27FC236}">
                <a16:creationId xmlns:a16="http://schemas.microsoft.com/office/drawing/2014/main" id="{42EDFC8A-5B30-C84F-B6BF-6882C10C52E6}"/>
              </a:ext>
            </a:extLst>
          </p:cNvPr>
          <p:cNvSpPr>
            <a:spLocks/>
          </p:cNvSpPr>
          <p:nvPr/>
        </p:nvSpPr>
        <p:spPr bwMode="auto">
          <a:xfrm>
            <a:off x="2201162" y="1414986"/>
            <a:ext cx="3000716" cy="473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859">
                <a:solidFill>
                  <a:srgbClr val="323E4A"/>
                </a:solidFill>
                <a:latin typeface="Bebas Neue" pitchFamily="-65" charset="0"/>
                <a:ea typeface="ＭＳ Ｐゴシック" panose="020B0600070205080204" pitchFamily="34" charset="-128"/>
                <a:sym typeface="Bebas Neue" pitchFamily="-65" charset="0"/>
              </a:rPr>
              <a:t>BLACK HAT</a:t>
            </a:r>
          </a:p>
        </p:txBody>
      </p:sp>
      <p:sp>
        <p:nvSpPr>
          <p:cNvPr id="75780" name="Oval 3">
            <a:extLst>
              <a:ext uri="{FF2B5EF4-FFF2-40B4-BE49-F238E27FC236}">
                <a16:creationId xmlns:a16="http://schemas.microsoft.com/office/drawing/2014/main" id="{6C4C1FBE-8687-0945-BB08-8A468938AD11}"/>
              </a:ext>
            </a:extLst>
          </p:cNvPr>
          <p:cNvSpPr>
            <a:spLocks/>
          </p:cNvSpPr>
          <p:nvPr/>
        </p:nvSpPr>
        <p:spPr bwMode="auto">
          <a:xfrm>
            <a:off x="2239986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5781" name="Oval 4">
            <a:extLst>
              <a:ext uri="{FF2B5EF4-FFF2-40B4-BE49-F238E27FC236}">
                <a16:creationId xmlns:a16="http://schemas.microsoft.com/office/drawing/2014/main" id="{526F5DB4-DC16-864E-94E5-C39774B42F7D}"/>
              </a:ext>
            </a:extLst>
          </p:cNvPr>
          <p:cNvSpPr>
            <a:spLocks/>
          </p:cNvSpPr>
          <p:nvPr/>
        </p:nvSpPr>
        <p:spPr bwMode="auto">
          <a:xfrm>
            <a:off x="2354663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5782" name="Oval 5">
            <a:extLst>
              <a:ext uri="{FF2B5EF4-FFF2-40B4-BE49-F238E27FC236}">
                <a16:creationId xmlns:a16="http://schemas.microsoft.com/office/drawing/2014/main" id="{CB53E82A-9DB1-F845-A7AD-DEDDC1D5895C}"/>
              </a:ext>
            </a:extLst>
          </p:cNvPr>
          <p:cNvSpPr>
            <a:spLocks/>
          </p:cNvSpPr>
          <p:nvPr/>
        </p:nvSpPr>
        <p:spPr bwMode="auto">
          <a:xfrm>
            <a:off x="2469340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5783" name="Rectangle 6">
            <a:extLst>
              <a:ext uri="{FF2B5EF4-FFF2-40B4-BE49-F238E27FC236}">
                <a16:creationId xmlns:a16="http://schemas.microsoft.com/office/drawing/2014/main" id="{3A7FC001-939E-E241-BBBF-AC4522F7BD9B}"/>
              </a:ext>
            </a:extLst>
          </p:cNvPr>
          <p:cNvSpPr>
            <a:spLocks/>
          </p:cNvSpPr>
          <p:nvPr/>
        </p:nvSpPr>
        <p:spPr bwMode="auto">
          <a:xfrm>
            <a:off x="4372261" y="2740938"/>
            <a:ext cx="2503782" cy="122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Issues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Problems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Reasons why it would be adopted or sustainable</a:t>
            </a:r>
          </a:p>
        </p:txBody>
      </p:sp>
      <p:sp>
        <p:nvSpPr>
          <p:cNvPr id="75784" name="Rectangle 11">
            <a:extLst>
              <a:ext uri="{FF2B5EF4-FFF2-40B4-BE49-F238E27FC236}">
                <a16:creationId xmlns:a16="http://schemas.microsoft.com/office/drawing/2014/main" id="{37EF7DDA-6076-E24C-A652-926A70B804EE}"/>
              </a:ext>
            </a:extLst>
          </p:cNvPr>
          <p:cNvSpPr>
            <a:spLocks/>
          </p:cNvSpPr>
          <p:nvPr/>
        </p:nvSpPr>
        <p:spPr bwMode="auto">
          <a:xfrm>
            <a:off x="2345106" y="3902043"/>
            <a:ext cx="1562475" cy="44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r>
              <a:rPr lang="en-US" altLang="en-US" sz="1580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CAUTIONS</a:t>
            </a:r>
            <a:endParaRPr lang="en-US" altLang="en-US" sz="1580">
              <a:solidFill>
                <a:srgbClr val="323E4A"/>
              </a:solidFill>
              <a:latin typeface="Source Sans Pro Light" pitchFamily="34" charset="0"/>
              <a:ea typeface="ＭＳ Ｐゴシック" panose="020B0600070205080204" pitchFamily="34" charset="-128"/>
              <a:sym typeface="Source Sans Pro Light" pitchFamily="34" charset="0"/>
            </a:endParaRPr>
          </a:p>
        </p:txBody>
      </p:sp>
      <p:sp>
        <p:nvSpPr>
          <p:cNvPr id="75785" name="Rectangle 12">
            <a:extLst>
              <a:ext uri="{FF2B5EF4-FFF2-40B4-BE49-F238E27FC236}">
                <a16:creationId xmlns:a16="http://schemas.microsoft.com/office/drawing/2014/main" id="{FF715E47-88B9-3A4F-A506-15CE33384566}"/>
              </a:ext>
            </a:extLst>
          </p:cNvPr>
          <p:cNvSpPr>
            <a:spLocks/>
          </p:cNvSpPr>
          <p:nvPr/>
        </p:nvSpPr>
        <p:spPr bwMode="auto">
          <a:xfrm>
            <a:off x="2235207" y="4575771"/>
            <a:ext cx="1777494" cy="51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“I  have concerns this may not work.”</a:t>
            </a:r>
          </a:p>
        </p:txBody>
      </p:sp>
      <p:sp>
        <p:nvSpPr>
          <p:cNvPr id="75786" name="Line 13">
            <a:extLst>
              <a:ext uri="{FF2B5EF4-FFF2-40B4-BE49-F238E27FC236}">
                <a16:creationId xmlns:a16="http://schemas.microsoft.com/office/drawing/2014/main" id="{EA6F1315-63A2-3F4C-B8D9-E24FC6E1FE22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4988" y="2343751"/>
            <a:ext cx="0" cy="2829297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5787" name="Rectangle 14">
            <a:extLst>
              <a:ext uri="{FF2B5EF4-FFF2-40B4-BE49-F238E27FC236}">
                <a16:creationId xmlns:a16="http://schemas.microsoft.com/office/drawing/2014/main" id="{9B29F8DE-668A-F148-805B-7DF71EA55E47}"/>
              </a:ext>
            </a:extLst>
          </p:cNvPr>
          <p:cNvSpPr>
            <a:spLocks/>
          </p:cNvSpPr>
          <p:nvPr/>
        </p:nvSpPr>
        <p:spPr bwMode="auto">
          <a:xfrm>
            <a:off x="4360913" y="2415641"/>
            <a:ext cx="1769780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THINK ABOUT…</a:t>
            </a:r>
          </a:p>
        </p:txBody>
      </p:sp>
      <p:sp>
        <p:nvSpPr>
          <p:cNvPr id="75788" name="Line 63">
            <a:extLst>
              <a:ext uri="{FF2B5EF4-FFF2-40B4-BE49-F238E27FC236}">
                <a16:creationId xmlns:a16="http://schemas.microsoft.com/office/drawing/2014/main" id="{2E1A1D60-EF39-444A-8903-9571C3E630DE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6375" y="4489763"/>
            <a:ext cx="535757" cy="0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5789" name="Slide Number Placeholder 14">
            <a:extLst>
              <a:ext uri="{FF2B5EF4-FFF2-40B4-BE49-F238E27FC236}">
                <a16:creationId xmlns:a16="http://schemas.microsoft.com/office/drawing/2014/main" id="{FD86B63A-E41E-4246-9921-06D27608E2AF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auto">
          <a:xfrm>
            <a:off x="4755081" y="1005214"/>
            <a:ext cx="59312" cy="1389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279498" indent="-1074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429997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601995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773994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945993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1117991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1289990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1461988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fld id="{39851730-7CC7-A543-B9C6-91D83981EC34}" type="slidenum">
              <a:rPr lang="en-US" altLang="en-US" sz="903">
                <a:solidFill>
                  <a:schemeClr val="bg1"/>
                </a:solidFill>
                <a:latin typeface="Montserrat-Regular" pitchFamily="-65" charset="0"/>
                <a:ea typeface="ＭＳ Ｐゴシック" panose="020B0600070205080204" pitchFamily="34" charset="-128"/>
              </a:rPr>
              <a:pPr eaLnBrk="1" hangingPunct="1"/>
              <a:t>3</a:t>
            </a:fld>
            <a:endParaRPr lang="en-US" altLang="en-US" sz="903">
              <a:solidFill>
                <a:schemeClr val="bg1"/>
              </a:solidFill>
              <a:latin typeface="Montserrat-Regular" pitchFamily="-65" charset="0"/>
              <a:ea typeface="ＭＳ Ｐゴシック" panose="020B0600070205080204" pitchFamily="34" charset="-128"/>
            </a:endParaRPr>
          </a:p>
        </p:txBody>
      </p:sp>
      <p:sp>
        <p:nvSpPr>
          <p:cNvPr id="75790" name="Picture Placeholder 2">
            <a:extLst>
              <a:ext uri="{FF2B5EF4-FFF2-40B4-BE49-F238E27FC236}">
                <a16:creationId xmlns:a16="http://schemas.microsoft.com/office/drawing/2014/main" id="{B4DD683F-F9D3-5942-9664-CFA63CA2607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 bwMode="auto">
          <a:xfrm>
            <a:off x="2460381" y="2413034"/>
            <a:ext cx="1330731" cy="134626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75791" name="Rectangle 48">
            <a:extLst>
              <a:ext uri="{FF2B5EF4-FFF2-40B4-BE49-F238E27FC236}">
                <a16:creationId xmlns:a16="http://schemas.microsoft.com/office/drawing/2014/main" id="{82D43747-F45F-0048-9AB7-9AD62620B111}"/>
              </a:ext>
            </a:extLst>
          </p:cNvPr>
          <p:cNvSpPr>
            <a:spLocks/>
          </p:cNvSpPr>
          <p:nvPr/>
        </p:nvSpPr>
        <p:spPr bwMode="auto">
          <a:xfrm>
            <a:off x="7460179" y="3454086"/>
            <a:ext cx="3033566" cy="100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marL="342900" indent="-3429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What stumbling blocks might we face?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What risks do you envision in this project?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Where are the real challenges in achieving our goals?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Have efforts like this ever failed in the past? Why?</a:t>
            </a:r>
          </a:p>
        </p:txBody>
      </p:sp>
      <p:sp>
        <p:nvSpPr>
          <p:cNvPr id="75792" name="Rectangle 49">
            <a:extLst>
              <a:ext uri="{FF2B5EF4-FFF2-40B4-BE49-F238E27FC236}">
                <a16:creationId xmlns:a16="http://schemas.microsoft.com/office/drawing/2014/main" id="{AC33BA4B-1604-4B42-B585-CEC6A05E0818}"/>
              </a:ext>
            </a:extLst>
          </p:cNvPr>
          <p:cNvSpPr>
            <a:spLocks/>
          </p:cNvSpPr>
          <p:nvPr/>
        </p:nvSpPr>
        <p:spPr bwMode="auto">
          <a:xfrm>
            <a:off x="7505572" y="2415641"/>
            <a:ext cx="1359346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QUESTIONS</a:t>
            </a:r>
          </a:p>
        </p:txBody>
      </p:sp>
      <p:grpSp>
        <p:nvGrpSpPr>
          <p:cNvPr id="75793" name="Group 71">
            <a:extLst>
              <a:ext uri="{FF2B5EF4-FFF2-40B4-BE49-F238E27FC236}">
                <a16:creationId xmlns:a16="http://schemas.microsoft.com/office/drawing/2014/main" id="{7C0CC41B-534B-354C-9735-BE2C6C02F7F7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5795" name="Object 5">
              <a:extLst>
                <a:ext uri="{FF2B5EF4-FFF2-40B4-BE49-F238E27FC236}">
                  <a16:creationId xmlns:a16="http://schemas.microsoft.com/office/drawing/2014/main" id="{96136790-4896-A245-9607-553339E8BFDE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8" r:id="rId5" imgW="9283700" imgH="9766300" progId="Excel.Chart.8">
                    <p:embed/>
                  </p:oleObj>
                </mc:Choice>
                <mc:Fallback>
                  <p:oleObj r:id="rId5" imgW="9283700" imgH="9766300" progId="Excel.Chart.8">
                    <p:embed/>
                    <p:pic>
                      <p:nvPicPr>
                        <p:cNvPr id="75795" name="Object 5">
                          <a:extLst>
                            <a:ext uri="{FF2B5EF4-FFF2-40B4-BE49-F238E27FC236}">
                              <a16:creationId xmlns:a16="http://schemas.microsoft.com/office/drawing/2014/main" id="{96136790-4896-A245-9607-553339E8BFDE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5796" name="Oval 6">
              <a:extLst>
                <a:ext uri="{FF2B5EF4-FFF2-40B4-BE49-F238E27FC236}">
                  <a16:creationId xmlns:a16="http://schemas.microsoft.com/office/drawing/2014/main" id="{F0DBF1C4-EC67-C14F-9D76-FB969662B9A3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pic>
        <p:nvPicPr>
          <p:cNvPr id="75794" name="Picture 74">
            <a:extLst>
              <a:ext uri="{FF2B5EF4-FFF2-40B4-BE49-F238E27FC236}">
                <a16:creationId xmlns:a16="http://schemas.microsoft.com/office/drawing/2014/main" id="{074B18C8-15AD-1640-9179-8EF5C18864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6595" y="2641790"/>
            <a:ext cx="999243" cy="8122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396442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01" name="Group 71">
            <a:extLst>
              <a:ext uri="{FF2B5EF4-FFF2-40B4-BE49-F238E27FC236}">
                <a16:creationId xmlns:a16="http://schemas.microsoft.com/office/drawing/2014/main" id="{999B3A79-56D0-DD43-9979-0F9A4BBE83C9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6821" name="Object 5">
              <a:extLst>
                <a:ext uri="{FF2B5EF4-FFF2-40B4-BE49-F238E27FC236}">
                  <a16:creationId xmlns:a16="http://schemas.microsoft.com/office/drawing/2014/main" id="{6C30D75A-4B9D-DD45-B373-14019B2930D2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r:id="rId3" imgW="9283700" imgH="9766300" progId="Excel.Chart.8">
                    <p:embed/>
                  </p:oleObj>
                </mc:Choice>
                <mc:Fallback>
                  <p:oleObj r:id="rId3" imgW="9283700" imgH="9766300" progId="Excel.Chart.8">
                    <p:embed/>
                    <p:pic>
                      <p:nvPicPr>
                        <p:cNvPr id="76821" name="Object 5">
                          <a:extLst>
                            <a:ext uri="{FF2B5EF4-FFF2-40B4-BE49-F238E27FC236}">
                              <a16:creationId xmlns:a16="http://schemas.microsoft.com/office/drawing/2014/main" id="{6C30D75A-4B9D-DD45-B373-14019B2930D2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822" name="Oval 6">
              <a:extLst>
                <a:ext uri="{FF2B5EF4-FFF2-40B4-BE49-F238E27FC236}">
                  <a16:creationId xmlns:a16="http://schemas.microsoft.com/office/drawing/2014/main" id="{52A758C8-984E-E24B-8397-7A3046FC754F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sp>
        <p:nvSpPr>
          <p:cNvPr id="76802" name="Rectangle 1">
            <a:extLst>
              <a:ext uri="{FF2B5EF4-FFF2-40B4-BE49-F238E27FC236}">
                <a16:creationId xmlns:a16="http://schemas.microsoft.com/office/drawing/2014/main" id="{9244632A-63DD-0443-ACDE-8827E0942D0A}"/>
              </a:ext>
            </a:extLst>
          </p:cNvPr>
          <p:cNvSpPr>
            <a:spLocks/>
          </p:cNvSpPr>
          <p:nvPr/>
        </p:nvSpPr>
        <p:spPr bwMode="auto">
          <a:xfrm>
            <a:off x="2201162" y="1414986"/>
            <a:ext cx="3000716" cy="473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859">
                <a:solidFill>
                  <a:srgbClr val="323E4A"/>
                </a:solidFill>
                <a:latin typeface="Bebas Neue" pitchFamily="-65" charset="0"/>
                <a:ea typeface="ＭＳ Ｐゴシック" panose="020B0600070205080204" pitchFamily="34" charset="-128"/>
                <a:sym typeface="Bebas Neue" pitchFamily="-65" charset="0"/>
              </a:rPr>
              <a:t>WHITE HAT</a:t>
            </a:r>
          </a:p>
        </p:txBody>
      </p:sp>
      <p:sp>
        <p:nvSpPr>
          <p:cNvPr id="76804" name="Oval 3">
            <a:extLst>
              <a:ext uri="{FF2B5EF4-FFF2-40B4-BE49-F238E27FC236}">
                <a16:creationId xmlns:a16="http://schemas.microsoft.com/office/drawing/2014/main" id="{865F7EAB-82B6-9744-B8ED-A42EEF549471}"/>
              </a:ext>
            </a:extLst>
          </p:cNvPr>
          <p:cNvSpPr>
            <a:spLocks/>
          </p:cNvSpPr>
          <p:nvPr/>
        </p:nvSpPr>
        <p:spPr bwMode="auto">
          <a:xfrm>
            <a:off x="2239986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6805" name="Oval 4">
            <a:extLst>
              <a:ext uri="{FF2B5EF4-FFF2-40B4-BE49-F238E27FC236}">
                <a16:creationId xmlns:a16="http://schemas.microsoft.com/office/drawing/2014/main" id="{3FB41E2E-4E7E-1D4E-90A7-5304ABC376C7}"/>
              </a:ext>
            </a:extLst>
          </p:cNvPr>
          <p:cNvSpPr>
            <a:spLocks/>
          </p:cNvSpPr>
          <p:nvPr/>
        </p:nvSpPr>
        <p:spPr bwMode="auto">
          <a:xfrm>
            <a:off x="2354663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6806" name="Oval 5">
            <a:extLst>
              <a:ext uri="{FF2B5EF4-FFF2-40B4-BE49-F238E27FC236}">
                <a16:creationId xmlns:a16="http://schemas.microsoft.com/office/drawing/2014/main" id="{DEDDA600-A80E-4D43-BA7F-F7DA5135B094}"/>
              </a:ext>
            </a:extLst>
          </p:cNvPr>
          <p:cNvSpPr>
            <a:spLocks/>
          </p:cNvSpPr>
          <p:nvPr/>
        </p:nvSpPr>
        <p:spPr bwMode="auto">
          <a:xfrm>
            <a:off x="2469340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6807" name="Rectangle 6">
            <a:extLst>
              <a:ext uri="{FF2B5EF4-FFF2-40B4-BE49-F238E27FC236}">
                <a16:creationId xmlns:a16="http://schemas.microsoft.com/office/drawing/2014/main" id="{6B656F89-6196-B346-A8F0-17E79612584B}"/>
              </a:ext>
            </a:extLst>
          </p:cNvPr>
          <p:cNvSpPr>
            <a:spLocks/>
          </p:cNvSpPr>
          <p:nvPr/>
        </p:nvSpPr>
        <p:spPr bwMode="auto">
          <a:xfrm>
            <a:off x="4372261" y="2740938"/>
            <a:ext cx="2503782" cy="122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Data or facts needed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Lessons learned from past similar efforts</a:t>
            </a:r>
          </a:p>
        </p:txBody>
      </p:sp>
      <p:sp>
        <p:nvSpPr>
          <p:cNvPr id="76808" name="Rectangle 11">
            <a:extLst>
              <a:ext uri="{FF2B5EF4-FFF2-40B4-BE49-F238E27FC236}">
                <a16:creationId xmlns:a16="http://schemas.microsoft.com/office/drawing/2014/main" id="{01BB7102-2453-1648-980C-24FDFC20CBDF}"/>
              </a:ext>
            </a:extLst>
          </p:cNvPr>
          <p:cNvSpPr>
            <a:spLocks/>
          </p:cNvSpPr>
          <p:nvPr/>
        </p:nvSpPr>
        <p:spPr bwMode="auto">
          <a:xfrm>
            <a:off x="2345106" y="4036430"/>
            <a:ext cx="1562475" cy="44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r>
              <a:rPr lang="en-US" altLang="en-US" sz="1580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FACTS</a:t>
            </a:r>
            <a:endParaRPr lang="en-US" altLang="en-US" sz="1580">
              <a:solidFill>
                <a:srgbClr val="323E4A"/>
              </a:solidFill>
              <a:latin typeface="Source Sans Pro Light" pitchFamily="34" charset="0"/>
              <a:ea typeface="ＭＳ Ｐゴシック" panose="020B0600070205080204" pitchFamily="34" charset="-128"/>
              <a:sym typeface="Source Sans Pro Light" pitchFamily="34" charset="0"/>
            </a:endParaRPr>
          </a:p>
        </p:txBody>
      </p:sp>
      <p:sp>
        <p:nvSpPr>
          <p:cNvPr id="76809" name="Rectangle 12">
            <a:extLst>
              <a:ext uri="{FF2B5EF4-FFF2-40B4-BE49-F238E27FC236}">
                <a16:creationId xmlns:a16="http://schemas.microsoft.com/office/drawing/2014/main" id="{F9F17DA9-934B-E44A-BABC-75A18D0ADAFF}"/>
              </a:ext>
            </a:extLst>
          </p:cNvPr>
          <p:cNvSpPr>
            <a:spLocks/>
          </p:cNvSpPr>
          <p:nvPr/>
        </p:nvSpPr>
        <p:spPr bwMode="auto">
          <a:xfrm>
            <a:off x="2235207" y="4701199"/>
            <a:ext cx="1777494" cy="51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“I need more data or information to get comfortable with this.”</a:t>
            </a:r>
          </a:p>
        </p:txBody>
      </p:sp>
      <p:sp>
        <p:nvSpPr>
          <p:cNvPr id="76810" name="Line 13">
            <a:extLst>
              <a:ext uri="{FF2B5EF4-FFF2-40B4-BE49-F238E27FC236}">
                <a16:creationId xmlns:a16="http://schemas.microsoft.com/office/drawing/2014/main" id="{7DD9D641-F360-B546-AF9C-6129BC8D95E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4988" y="2343751"/>
            <a:ext cx="0" cy="2829297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6811" name="Rectangle 14">
            <a:extLst>
              <a:ext uri="{FF2B5EF4-FFF2-40B4-BE49-F238E27FC236}">
                <a16:creationId xmlns:a16="http://schemas.microsoft.com/office/drawing/2014/main" id="{D15A0B3F-A703-324E-B2EC-D01EC3F97F41}"/>
              </a:ext>
            </a:extLst>
          </p:cNvPr>
          <p:cNvSpPr>
            <a:spLocks/>
          </p:cNvSpPr>
          <p:nvPr/>
        </p:nvSpPr>
        <p:spPr bwMode="auto">
          <a:xfrm>
            <a:off x="4360913" y="2415641"/>
            <a:ext cx="1769780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THINK ABOUT…</a:t>
            </a:r>
          </a:p>
        </p:txBody>
      </p:sp>
      <p:sp>
        <p:nvSpPr>
          <p:cNvPr id="76812" name="Line 63">
            <a:extLst>
              <a:ext uri="{FF2B5EF4-FFF2-40B4-BE49-F238E27FC236}">
                <a16:creationId xmlns:a16="http://schemas.microsoft.com/office/drawing/2014/main" id="{67569DC6-9DF7-CB4E-8F0C-B924BEB6D1E1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6375" y="4489763"/>
            <a:ext cx="535757" cy="0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6813" name="Slide Number Placeholder 14">
            <a:extLst>
              <a:ext uri="{FF2B5EF4-FFF2-40B4-BE49-F238E27FC236}">
                <a16:creationId xmlns:a16="http://schemas.microsoft.com/office/drawing/2014/main" id="{8C6198AD-B565-4548-A329-398076B147C9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auto">
          <a:xfrm>
            <a:off x="4725427" y="1005214"/>
            <a:ext cx="118623" cy="1389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279498" indent="-1074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429997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601995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773994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945993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1117991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1289990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1461988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fld id="{69F04151-A4EB-BE44-A747-74A4EEA9AD6B}" type="slidenum">
              <a:rPr lang="en-US" altLang="en-US" sz="903">
                <a:solidFill>
                  <a:schemeClr val="bg1"/>
                </a:solidFill>
                <a:latin typeface="Montserrat-Regular" pitchFamily="-65" charset="0"/>
                <a:ea typeface="ＭＳ Ｐゴシック" panose="020B0600070205080204" pitchFamily="34" charset="-128"/>
              </a:rPr>
              <a:pPr eaLnBrk="1" hangingPunct="1"/>
              <a:t>4</a:t>
            </a:fld>
            <a:endParaRPr lang="en-US" altLang="en-US" sz="903">
              <a:solidFill>
                <a:schemeClr val="bg1"/>
              </a:solidFill>
              <a:latin typeface="Montserrat-Regular" pitchFamily="-65" charset="0"/>
              <a:ea typeface="ＭＳ Ｐゴシック" panose="020B0600070205080204" pitchFamily="34" charset="-128"/>
            </a:endParaRPr>
          </a:p>
        </p:txBody>
      </p:sp>
      <p:sp>
        <p:nvSpPr>
          <p:cNvPr id="76814" name="Picture Placeholder 2">
            <a:extLst>
              <a:ext uri="{FF2B5EF4-FFF2-40B4-BE49-F238E27FC236}">
                <a16:creationId xmlns:a16="http://schemas.microsoft.com/office/drawing/2014/main" id="{2DE012E9-1D4F-B645-8014-8E3FA1FF13F4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 bwMode="auto">
          <a:xfrm>
            <a:off x="2460381" y="2413034"/>
            <a:ext cx="1330731" cy="134626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76815" name="Rectangle 48">
            <a:extLst>
              <a:ext uri="{FF2B5EF4-FFF2-40B4-BE49-F238E27FC236}">
                <a16:creationId xmlns:a16="http://schemas.microsoft.com/office/drawing/2014/main" id="{2D26CDFD-0E57-524C-AC20-2DA6B9BDC344}"/>
              </a:ext>
            </a:extLst>
          </p:cNvPr>
          <p:cNvSpPr>
            <a:spLocks/>
          </p:cNvSpPr>
          <p:nvPr/>
        </p:nvSpPr>
        <p:spPr bwMode="auto">
          <a:xfrm>
            <a:off x="7440469" y="3888306"/>
            <a:ext cx="3033566" cy="100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What information do you think we need to be prepared?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Are there metrics we should be considering here before we start?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I wonder if there's other data we might consider?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Are you aware of other efforts like this that we might draw "lessons learned" from?</a:t>
            </a:r>
          </a:p>
        </p:txBody>
      </p:sp>
      <p:sp>
        <p:nvSpPr>
          <p:cNvPr id="76816" name="Rectangle 49">
            <a:extLst>
              <a:ext uri="{FF2B5EF4-FFF2-40B4-BE49-F238E27FC236}">
                <a16:creationId xmlns:a16="http://schemas.microsoft.com/office/drawing/2014/main" id="{EC5252F7-F4B3-CD49-AA11-1B53A5CBBF70}"/>
              </a:ext>
            </a:extLst>
          </p:cNvPr>
          <p:cNvSpPr>
            <a:spLocks/>
          </p:cNvSpPr>
          <p:nvPr/>
        </p:nvSpPr>
        <p:spPr bwMode="auto">
          <a:xfrm>
            <a:off x="7505572" y="2415641"/>
            <a:ext cx="1359346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QUESTIONS</a:t>
            </a:r>
          </a:p>
        </p:txBody>
      </p:sp>
      <p:grpSp>
        <p:nvGrpSpPr>
          <p:cNvPr id="76817" name="Group 71">
            <a:extLst>
              <a:ext uri="{FF2B5EF4-FFF2-40B4-BE49-F238E27FC236}">
                <a16:creationId xmlns:a16="http://schemas.microsoft.com/office/drawing/2014/main" id="{C47B917F-2402-9F4B-AF0E-4B5785320C4D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6819" name="Object 5">
              <a:extLst>
                <a:ext uri="{FF2B5EF4-FFF2-40B4-BE49-F238E27FC236}">
                  <a16:creationId xmlns:a16="http://schemas.microsoft.com/office/drawing/2014/main" id="{CF67D024-E9D3-4D4A-8873-D9880819389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2" r:id="rId5" imgW="9283700" imgH="9766300" progId="Excel.Chart.8">
                    <p:embed/>
                  </p:oleObj>
                </mc:Choice>
                <mc:Fallback>
                  <p:oleObj r:id="rId5" imgW="9283700" imgH="9766300" progId="Excel.Chart.8">
                    <p:embed/>
                    <p:pic>
                      <p:nvPicPr>
                        <p:cNvPr id="76819" name="Object 5">
                          <a:extLst>
                            <a:ext uri="{FF2B5EF4-FFF2-40B4-BE49-F238E27FC236}">
                              <a16:creationId xmlns:a16="http://schemas.microsoft.com/office/drawing/2014/main" id="{CF67D024-E9D3-4D4A-8873-D9880819389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6820" name="Oval 6">
              <a:extLst>
                <a:ext uri="{FF2B5EF4-FFF2-40B4-BE49-F238E27FC236}">
                  <a16:creationId xmlns:a16="http://schemas.microsoft.com/office/drawing/2014/main" id="{81B9873C-9EBB-A347-A9C1-45CD8BECEF41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pic>
        <p:nvPicPr>
          <p:cNvPr id="76818" name="Picture 22">
            <a:extLst>
              <a:ext uri="{FF2B5EF4-FFF2-40B4-BE49-F238E27FC236}">
                <a16:creationId xmlns:a16="http://schemas.microsoft.com/office/drawing/2014/main" id="{9E471CF6-EC90-9544-A33D-BAB685AF0B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389" y="2693754"/>
            <a:ext cx="1035677" cy="799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6476834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825" name="Group 71">
            <a:extLst>
              <a:ext uri="{FF2B5EF4-FFF2-40B4-BE49-F238E27FC236}">
                <a16:creationId xmlns:a16="http://schemas.microsoft.com/office/drawing/2014/main" id="{544D229C-267A-274F-BE02-7CDF94DAEFDE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7845" name="Object 5">
              <a:extLst>
                <a:ext uri="{FF2B5EF4-FFF2-40B4-BE49-F238E27FC236}">
                  <a16:creationId xmlns:a16="http://schemas.microsoft.com/office/drawing/2014/main" id="{C50A88B4-A766-F847-AB75-4855217152E6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5" r:id="rId3" imgW="9283700" imgH="9766300" progId="Excel.Chart.8">
                    <p:embed/>
                  </p:oleObj>
                </mc:Choice>
                <mc:Fallback>
                  <p:oleObj r:id="rId3" imgW="9283700" imgH="9766300" progId="Excel.Chart.8">
                    <p:embed/>
                    <p:pic>
                      <p:nvPicPr>
                        <p:cNvPr id="77845" name="Object 5">
                          <a:extLst>
                            <a:ext uri="{FF2B5EF4-FFF2-40B4-BE49-F238E27FC236}">
                              <a16:creationId xmlns:a16="http://schemas.microsoft.com/office/drawing/2014/main" id="{C50A88B4-A766-F847-AB75-4855217152E6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7846" name="Oval 6">
              <a:extLst>
                <a:ext uri="{FF2B5EF4-FFF2-40B4-BE49-F238E27FC236}">
                  <a16:creationId xmlns:a16="http://schemas.microsoft.com/office/drawing/2014/main" id="{0CB3A163-ACC7-104E-944E-1CBBA86FC496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sp>
        <p:nvSpPr>
          <p:cNvPr id="77826" name="Rectangle 1">
            <a:extLst>
              <a:ext uri="{FF2B5EF4-FFF2-40B4-BE49-F238E27FC236}">
                <a16:creationId xmlns:a16="http://schemas.microsoft.com/office/drawing/2014/main" id="{4A8B031E-CA4C-AA40-BB99-CE878D1D98BA}"/>
              </a:ext>
            </a:extLst>
          </p:cNvPr>
          <p:cNvSpPr>
            <a:spLocks/>
          </p:cNvSpPr>
          <p:nvPr/>
        </p:nvSpPr>
        <p:spPr bwMode="auto">
          <a:xfrm>
            <a:off x="2201162" y="1414986"/>
            <a:ext cx="3000716" cy="473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859">
                <a:solidFill>
                  <a:srgbClr val="323E4A"/>
                </a:solidFill>
                <a:latin typeface="Bebas Neue" pitchFamily="-65" charset="0"/>
                <a:ea typeface="ＭＳ Ｐゴシック" panose="020B0600070205080204" pitchFamily="34" charset="-128"/>
                <a:sym typeface="Bebas Neue" pitchFamily="-65" charset="0"/>
              </a:rPr>
              <a:t>RED HAT</a:t>
            </a:r>
          </a:p>
        </p:txBody>
      </p:sp>
      <p:sp>
        <p:nvSpPr>
          <p:cNvPr id="77828" name="Oval 3">
            <a:extLst>
              <a:ext uri="{FF2B5EF4-FFF2-40B4-BE49-F238E27FC236}">
                <a16:creationId xmlns:a16="http://schemas.microsoft.com/office/drawing/2014/main" id="{93B4222C-E60D-014C-BED7-CE11EF422E90}"/>
              </a:ext>
            </a:extLst>
          </p:cNvPr>
          <p:cNvSpPr>
            <a:spLocks/>
          </p:cNvSpPr>
          <p:nvPr/>
        </p:nvSpPr>
        <p:spPr bwMode="auto">
          <a:xfrm>
            <a:off x="2239986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7829" name="Oval 4">
            <a:extLst>
              <a:ext uri="{FF2B5EF4-FFF2-40B4-BE49-F238E27FC236}">
                <a16:creationId xmlns:a16="http://schemas.microsoft.com/office/drawing/2014/main" id="{905A682C-AEAB-DF41-B702-C841A24DB17D}"/>
              </a:ext>
            </a:extLst>
          </p:cNvPr>
          <p:cNvSpPr>
            <a:spLocks/>
          </p:cNvSpPr>
          <p:nvPr/>
        </p:nvSpPr>
        <p:spPr bwMode="auto">
          <a:xfrm>
            <a:off x="2354663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7830" name="Oval 5">
            <a:extLst>
              <a:ext uri="{FF2B5EF4-FFF2-40B4-BE49-F238E27FC236}">
                <a16:creationId xmlns:a16="http://schemas.microsoft.com/office/drawing/2014/main" id="{DF93D2F7-BFE9-5A4C-A226-70FFABD8116E}"/>
              </a:ext>
            </a:extLst>
          </p:cNvPr>
          <p:cNvSpPr>
            <a:spLocks/>
          </p:cNvSpPr>
          <p:nvPr/>
        </p:nvSpPr>
        <p:spPr bwMode="auto">
          <a:xfrm>
            <a:off x="2469340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7831" name="Rectangle 6">
            <a:extLst>
              <a:ext uri="{FF2B5EF4-FFF2-40B4-BE49-F238E27FC236}">
                <a16:creationId xmlns:a16="http://schemas.microsoft.com/office/drawing/2014/main" id="{16D374DD-DEF3-5448-BB70-2D5879283282}"/>
              </a:ext>
            </a:extLst>
          </p:cNvPr>
          <p:cNvSpPr>
            <a:spLocks/>
          </p:cNvSpPr>
          <p:nvPr/>
        </p:nvSpPr>
        <p:spPr bwMode="auto">
          <a:xfrm>
            <a:off x="4372261" y="2740938"/>
            <a:ext cx="2503782" cy="122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Emotions or hunches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Intuition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No justification needed</a:t>
            </a:r>
          </a:p>
        </p:txBody>
      </p:sp>
      <p:sp>
        <p:nvSpPr>
          <p:cNvPr id="77832" name="Rectangle 11">
            <a:extLst>
              <a:ext uri="{FF2B5EF4-FFF2-40B4-BE49-F238E27FC236}">
                <a16:creationId xmlns:a16="http://schemas.microsoft.com/office/drawing/2014/main" id="{04C20FB9-A97A-3F46-9E52-82ABF3E2FEDD}"/>
              </a:ext>
            </a:extLst>
          </p:cNvPr>
          <p:cNvSpPr>
            <a:spLocks/>
          </p:cNvSpPr>
          <p:nvPr/>
        </p:nvSpPr>
        <p:spPr bwMode="auto">
          <a:xfrm>
            <a:off x="2345106" y="4063307"/>
            <a:ext cx="1562475" cy="44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r>
              <a:rPr lang="en-US" altLang="en-US" sz="1580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FEELINGS</a:t>
            </a:r>
            <a:endParaRPr lang="en-US" altLang="en-US" sz="1580">
              <a:solidFill>
                <a:srgbClr val="323E4A"/>
              </a:solidFill>
              <a:latin typeface="Source Sans Pro Light" pitchFamily="34" charset="0"/>
              <a:ea typeface="ＭＳ Ｐゴシック" panose="020B0600070205080204" pitchFamily="34" charset="-128"/>
              <a:sym typeface="Source Sans Pro Light" pitchFamily="34" charset="0"/>
            </a:endParaRPr>
          </a:p>
        </p:txBody>
      </p:sp>
      <p:sp>
        <p:nvSpPr>
          <p:cNvPr id="77833" name="Rectangle 12">
            <a:extLst>
              <a:ext uri="{FF2B5EF4-FFF2-40B4-BE49-F238E27FC236}">
                <a16:creationId xmlns:a16="http://schemas.microsoft.com/office/drawing/2014/main" id="{150C2F55-17A1-3544-B8DE-9109A392C564}"/>
              </a:ext>
            </a:extLst>
          </p:cNvPr>
          <p:cNvSpPr>
            <a:spLocks/>
          </p:cNvSpPr>
          <p:nvPr/>
        </p:nvSpPr>
        <p:spPr bwMode="auto">
          <a:xfrm>
            <a:off x="2235207" y="4754954"/>
            <a:ext cx="1777494" cy="51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“I need more data or information to get comfortable with this.”</a:t>
            </a:r>
          </a:p>
        </p:txBody>
      </p:sp>
      <p:sp>
        <p:nvSpPr>
          <p:cNvPr id="77834" name="Line 13">
            <a:extLst>
              <a:ext uri="{FF2B5EF4-FFF2-40B4-BE49-F238E27FC236}">
                <a16:creationId xmlns:a16="http://schemas.microsoft.com/office/drawing/2014/main" id="{09376DC2-2F8B-6341-B525-2D6FCEA5BC96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4988" y="2343751"/>
            <a:ext cx="0" cy="2829297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7835" name="Rectangle 14">
            <a:extLst>
              <a:ext uri="{FF2B5EF4-FFF2-40B4-BE49-F238E27FC236}">
                <a16:creationId xmlns:a16="http://schemas.microsoft.com/office/drawing/2014/main" id="{78AD86E6-A4CD-2D44-8E41-2D8C33FEFB09}"/>
              </a:ext>
            </a:extLst>
          </p:cNvPr>
          <p:cNvSpPr>
            <a:spLocks/>
          </p:cNvSpPr>
          <p:nvPr/>
        </p:nvSpPr>
        <p:spPr bwMode="auto">
          <a:xfrm>
            <a:off x="4360913" y="2415641"/>
            <a:ext cx="1769780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THINK ABOUT…</a:t>
            </a:r>
          </a:p>
        </p:txBody>
      </p:sp>
      <p:sp>
        <p:nvSpPr>
          <p:cNvPr id="77836" name="Line 63">
            <a:extLst>
              <a:ext uri="{FF2B5EF4-FFF2-40B4-BE49-F238E27FC236}">
                <a16:creationId xmlns:a16="http://schemas.microsoft.com/office/drawing/2014/main" id="{54A8ECFE-3932-4440-971C-5EAA665AED47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6375" y="4489763"/>
            <a:ext cx="535757" cy="0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7837" name="Slide Number Placeholder 14">
            <a:extLst>
              <a:ext uri="{FF2B5EF4-FFF2-40B4-BE49-F238E27FC236}">
                <a16:creationId xmlns:a16="http://schemas.microsoft.com/office/drawing/2014/main" id="{AA4A1480-A218-DA40-8880-53B5F3A4DBC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auto">
          <a:xfrm>
            <a:off x="4725427" y="1005214"/>
            <a:ext cx="118623" cy="1389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279498" indent="-1074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429997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601995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773994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945993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1117991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1289990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1461988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fld id="{46078A2C-BEAE-AC48-938F-8CCE7C7B1088}" type="slidenum">
              <a:rPr lang="en-US" altLang="en-US" sz="903">
                <a:solidFill>
                  <a:schemeClr val="bg1"/>
                </a:solidFill>
                <a:latin typeface="Montserrat-Regular" pitchFamily="-65" charset="0"/>
                <a:ea typeface="ＭＳ Ｐゴシック" panose="020B0600070205080204" pitchFamily="34" charset="-128"/>
              </a:rPr>
              <a:pPr eaLnBrk="1" hangingPunct="1"/>
              <a:t>5</a:t>
            </a:fld>
            <a:endParaRPr lang="en-US" altLang="en-US" sz="903">
              <a:solidFill>
                <a:schemeClr val="bg1"/>
              </a:solidFill>
              <a:latin typeface="Montserrat-Regular" pitchFamily="-65" charset="0"/>
              <a:ea typeface="ＭＳ Ｐゴシック" panose="020B0600070205080204" pitchFamily="34" charset="-128"/>
            </a:endParaRPr>
          </a:p>
        </p:txBody>
      </p:sp>
      <p:sp>
        <p:nvSpPr>
          <p:cNvPr id="77838" name="Picture Placeholder 2">
            <a:extLst>
              <a:ext uri="{FF2B5EF4-FFF2-40B4-BE49-F238E27FC236}">
                <a16:creationId xmlns:a16="http://schemas.microsoft.com/office/drawing/2014/main" id="{7A77C5AC-6E48-0946-832D-CCBFC3156AE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 bwMode="auto">
          <a:xfrm>
            <a:off x="2460381" y="2413034"/>
            <a:ext cx="1330731" cy="134626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77839" name="Rectangle 48">
            <a:extLst>
              <a:ext uri="{FF2B5EF4-FFF2-40B4-BE49-F238E27FC236}">
                <a16:creationId xmlns:a16="http://schemas.microsoft.com/office/drawing/2014/main" id="{2806E2D7-5BEA-D847-B430-8C27129ACCDC}"/>
              </a:ext>
            </a:extLst>
          </p:cNvPr>
          <p:cNvSpPr>
            <a:spLocks/>
          </p:cNvSpPr>
          <p:nvPr/>
        </p:nvSpPr>
        <p:spPr bwMode="auto">
          <a:xfrm>
            <a:off x="7448831" y="3256387"/>
            <a:ext cx="3033566" cy="100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What's coming up for you?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Are you comfortable with this approach?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You seem (excited, withdrawn, happy, upset, etc.). Am I reading that correctly?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How are you feeling about this effort?</a:t>
            </a:r>
          </a:p>
        </p:txBody>
      </p:sp>
      <p:sp>
        <p:nvSpPr>
          <p:cNvPr id="77840" name="Rectangle 49">
            <a:extLst>
              <a:ext uri="{FF2B5EF4-FFF2-40B4-BE49-F238E27FC236}">
                <a16:creationId xmlns:a16="http://schemas.microsoft.com/office/drawing/2014/main" id="{237F026B-35C1-934A-99A8-753A87878931}"/>
              </a:ext>
            </a:extLst>
          </p:cNvPr>
          <p:cNvSpPr>
            <a:spLocks/>
          </p:cNvSpPr>
          <p:nvPr/>
        </p:nvSpPr>
        <p:spPr bwMode="auto">
          <a:xfrm>
            <a:off x="7505572" y="2415641"/>
            <a:ext cx="1359346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QUESTIONS</a:t>
            </a:r>
          </a:p>
        </p:txBody>
      </p:sp>
      <p:grpSp>
        <p:nvGrpSpPr>
          <p:cNvPr id="77841" name="Group 71">
            <a:extLst>
              <a:ext uri="{FF2B5EF4-FFF2-40B4-BE49-F238E27FC236}">
                <a16:creationId xmlns:a16="http://schemas.microsoft.com/office/drawing/2014/main" id="{B7679F98-4D5F-6244-884C-26D97DF84CEC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7843" name="Object 5">
              <a:extLst>
                <a:ext uri="{FF2B5EF4-FFF2-40B4-BE49-F238E27FC236}">
                  <a16:creationId xmlns:a16="http://schemas.microsoft.com/office/drawing/2014/main" id="{519F641B-5525-0F4A-89C0-F9ABB0114DFD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r:id="rId5" imgW="9283700" imgH="9766300" progId="Excel.Chart.8">
                    <p:embed/>
                  </p:oleObj>
                </mc:Choice>
                <mc:Fallback>
                  <p:oleObj r:id="rId5" imgW="9283700" imgH="9766300" progId="Excel.Chart.8">
                    <p:embed/>
                    <p:pic>
                      <p:nvPicPr>
                        <p:cNvPr id="77843" name="Object 5">
                          <a:extLst>
                            <a:ext uri="{FF2B5EF4-FFF2-40B4-BE49-F238E27FC236}">
                              <a16:creationId xmlns:a16="http://schemas.microsoft.com/office/drawing/2014/main" id="{519F641B-5525-0F4A-89C0-F9ABB0114DFD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7844" name="Oval 6">
              <a:extLst>
                <a:ext uri="{FF2B5EF4-FFF2-40B4-BE49-F238E27FC236}">
                  <a16:creationId xmlns:a16="http://schemas.microsoft.com/office/drawing/2014/main" id="{902D0FB2-885A-034F-97CE-80E5C00A672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pic>
        <p:nvPicPr>
          <p:cNvPr id="77842" name="Picture 23">
            <a:extLst>
              <a:ext uri="{FF2B5EF4-FFF2-40B4-BE49-F238E27FC236}">
                <a16:creationId xmlns:a16="http://schemas.microsoft.com/office/drawing/2014/main" id="{9FA1A8C5-FD4F-D348-996C-C5EB2AA181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20793" y="2780358"/>
            <a:ext cx="867245" cy="6307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3972745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849" name="Group 71">
            <a:extLst>
              <a:ext uri="{FF2B5EF4-FFF2-40B4-BE49-F238E27FC236}">
                <a16:creationId xmlns:a16="http://schemas.microsoft.com/office/drawing/2014/main" id="{99B71C5E-762C-5A4F-833F-49E39CC8A71F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8869" name="Object 5">
              <a:extLst>
                <a:ext uri="{FF2B5EF4-FFF2-40B4-BE49-F238E27FC236}">
                  <a16:creationId xmlns:a16="http://schemas.microsoft.com/office/drawing/2014/main" id="{A0C11AE5-388D-4346-990F-8D1A113D2F6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099" r:id="rId3" imgW="9283700" imgH="9766300" progId="Excel.Chart.8">
                    <p:embed/>
                  </p:oleObj>
                </mc:Choice>
                <mc:Fallback>
                  <p:oleObj r:id="rId3" imgW="9283700" imgH="9766300" progId="Excel.Chart.8">
                    <p:embed/>
                    <p:pic>
                      <p:nvPicPr>
                        <p:cNvPr id="78869" name="Object 5">
                          <a:extLst>
                            <a:ext uri="{FF2B5EF4-FFF2-40B4-BE49-F238E27FC236}">
                              <a16:creationId xmlns:a16="http://schemas.microsoft.com/office/drawing/2014/main" id="{A0C11AE5-388D-4346-990F-8D1A113D2F6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870" name="Oval 6">
              <a:extLst>
                <a:ext uri="{FF2B5EF4-FFF2-40B4-BE49-F238E27FC236}">
                  <a16:creationId xmlns:a16="http://schemas.microsoft.com/office/drawing/2014/main" id="{AD27461E-EE53-9E49-A5EC-4D57DE1D043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sp>
        <p:nvSpPr>
          <p:cNvPr id="78850" name="Rectangle 1">
            <a:extLst>
              <a:ext uri="{FF2B5EF4-FFF2-40B4-BE49-F238E27FC236}">
                <a16:creationId xmlns:a16="http://schemas.microsoft.com/office/drawing/2014/main" id="{81FC82C7-846D-1A47-85BF-1D8521C9DEF4}"/>
              </a:ext>
            </a:extLst>
          </p:cNvPr>
          <p:cNvSpPr>
            <a:spLocks/>
          </p:cNvSpPr>
          <p:nvPr/>
        </p:nvSpPr>
        <p:spPr bwMode="auto">
          <a:xfrm>
            <a:off x="2201162" y="1414986"/>
            <a:ext cx="3000716" cy="473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859">
                <a:solidFill>
                  <a:srgbClr val="323E4A"/>
                </a:solidFill>
                <a:latin typeface="Bebas Neue" pitchFamily="-65" charset="0"/>
                <a:ea typeface="ＭＳ Ｐゴシック" panose="020B0600070205080204" pitchFamily="34" charset="-128"/>
                <a:sym typeface="Bebas Neue" pitchFamily="-65" charset="0"/>
              </a:rPr>
              <a:t>YELLOW HAT</a:t>
            </a:r>
          </a:p>
        </p:txBody>
      </p:sp>
      <p:sp>
        <p:nvSpPr>
          <p:cNvPr id="78852" name="Oval 3">
            <a:extLst>
              <a:ext uri="{FF2B5EF4-FFF2-40B4-BE49-F238E27FC236}">
                <a16:creationId xmlns:a16="http://schemas.microsoft.com/office/drawing/2014/main" id="{A8986CD9-243D-DA43-9567-CC85BED9B3F4}"/>
              </a:ext>
            </a:extLst>
          </p:cNvPr>
          <p:cNvSpPr>
            <a:spLocks/>
          </p:cNvSpPr>
          <p:nvPr/>
        </p:nvSpPr>
        <p:spPr bwMode="auto">
          <a:xfrm>
            <a:off x="2239986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8853" name="Oval 4">
            <a:extLst>
              <a:ext uri="{FF2B5EF4-FFF2-40B4-BE49-F238E27FC236}">
                <a16:creationId xmlns:a16="http://schemas.microsoft.com/office/drawing/2014/main" id="{34AE2198-C36C-2640-BE37-D84C0490064A}"/>
              </a:ext>
            </a:extLst>
          </p:cNvPr>
          <p:cNvSpPr>
            <a:spLocks/>
          </p:cNvSpPr>
          <p:nvPr/>
        </p:nvSpPr>
        <p:spPr bwMode="auto">
          <a:xfrm>
            <a:off x="2354663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8854" name="Oval 5">
            <a:extLst>
              <a:ext uri="{FF2B5EF4-FFF2-40B4-BE49-F238E27FC236}">
                <a16:creationId xmlns:a16="http://schemas.microsoft.com/office/drawing/2014/main" id="{D3AA3590-6867-0B41-A1DA-221BD6A539F2}"/>
              </a:ext>
            </a:extLst>
          </p:cNvPr>
          <p:cNvSpPr>
            <a:spLocks/>
          </p:cNvSpPr>
          <p:nvPr/>
        </p:nvSpPr>
        <p:spPr bwMode="auto">
          <a:xfrm>
            <a:off x="2469340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8855" name="Rectangle 6">
            <a:extLst>
              <a:ext uri="{FF2B5EF4-FFF2-40B4-BE49-F238E27FC236}">
                <a16:creationId xmlns:a16="http://schemas.microsoft.com/office/drawing/2014/main" id="{D0A17453-8DD5-6545-BA46-DD97077A5569}"/>
              </a:ext>
            </a:extLst>
          </p:cNvPr>
          <p:cNvSpPr>
            <a:spLocks/>
          </p:cNvSpPr>
          <p:nvPr/>
        </p:nvSpPr>
        <p:spPr bwMode="auto">
          <a:xfrm>
            <a:off x="4372261" y="2740938"/>
            <a:ext cx="2503782" cy="122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Positives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Plus points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Why an idea is useful</a:t>
            </a:r>
          </a:p>
        </p:txBody>
      </p:sp>
      <p:sp>
        <p:nvSpPr>
          <p:cNvPr id="78856" name="Rectangle 11">
            <a:extLst>
              <a:ext uri="{FF2B5EF4-FFF2-40B4-BE49-F238E27FC236}">
                <a16:creationId xmlns:a16="http://schemas.microsoft.com/office/drawing/2014/main" id="{F2ABBF32-B5AB-7240-BBDB-FFC7CF341058}"/>
              </a:ext>
            </a:extLst>
          </p:cNvPr>
          <p:cNvSpPr>
            <a:spLocks/>
          </p:cNvSpPr>
          <p:nvPr/>
        </p:nvSpPr>
        <p:spPr bwMode="auto">
          <a:xfrm>
            <a:off x="2345106" y="4063307"/>
            <a:ext cx="1562475" cy="44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r>
              <a:rPr lang="en-US" altLang="en-US" sz="1580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BENEFITS</a:t>
            </a:r>
            <a:endParaRPr lang="en-US" altLang="en-US" sz="1580">
              <a:solidFill>
                <a:srgbClr val="323E4A"/>
              </a:solidFill>
              <a:latin typeface="Source Sans Pro Light" pitchFamily="34" charset="0"/>
              <a:ea typeface="ＭＳ Ｐゴシック" panose="020B0600070205080204" pitchFamily="34" charset="-128"/>
              <a:sym typeface="Source Sans Pro Light" pitchFamily="34" charset="0"/>
            </a:endParaRPr>
          </a:p>
        </p:txBody>
      </p:sp>
      <p:sp>
        <p:nvSpPr>
          <p:cNvPr id="78857" name="Rectangle 12">
            <a:extLst>
              <a:ext uri="{FF2B5EF4-FFF2-40B4-BE49-F238E27FC236}">
                <a16:creationId xmlns:a16="http://schemas.microsoft.com/office/drawing/2014/main" id="{33F7BDCA-B4B7-E948-A056-2E3ADE45974F}"/>
              </a:ext>
            </a:extLst>
          </p:cNvPr>
          <p:cNvSpPr>
            <a:spLocks/>
          </p:cNvSpPr>
          <p:nvPr/>
        </p:nvSpPr>
        <p:spPr bwMode="auto">
          <a:xfrm>
            <a:off x="2235207" y="4754954"/>
            <a:ext cx="1777494" cy="51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“I see positive benefits and utility here.”</a:t>
            </a:r>
          </a:p>
        </p:txBody>
      </p:sp>
      <p:sp>
        <p:nvSpPr>
          <p:cNvPr id="78858" name="Line 13">
            <a:extLst>
              <a:ext uri="{FF2B5EF4-FFF2-40B4-BE49-F238E27FC236}">
                <a16:creationId xmlns:a16="http://schemas.microsoft.com/office/drawing/2014/main" id="{F852C4A0-C1B2-4743-9602-8A7887675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4988" y="2343751"/>
            <a:ext cx="0" cy="2829297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8859" name="Rectangle 14">
            <a:extLst>
              <a:ext uri="{FF2B5EF4-FFF2-40B4-BE49-F238E27FC236}">
                <a16:creationId xmlns:a16="http://schemas.microsoft.com/office/drawing/2014/main" id="{8915756E-AC5D-EF48-B14D-4395AE6D2764}"/>
              </a:ext>
            </a:extLst>
          </p:cNvPr>
          <p:cNvSpPr>
            <a:spLocks/>
          </p:cNvSpPr>
          <p:nvPr/>
        </p:nvSpPr>
        <p:spPr bwMode="auto">
          <a:xfrm>
            <a:off x="4360913" y="2415641"/>
            <a:ext cx="1769780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THINK ABOUT…</a:t>
            </a:r>
          </a:p>
        </p:txBody>
      </p:sp>
      <p:sp>
        <p:nvSpPr>
          <p:cNvPr id="78860" name="Line 63">
            <a:extLst>
              <a:ext uri="{FF2B5EF4-FFF2-40B4-BE49-F238E27FC236}">
                <a16:creationId xmlns:a16="http://schemas.microsoft.com/office/drawing/2014/main" id="{4D8AA4FB-7DE2-BC4D-9F46-6EA17A02377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6375" y="4489763"/>
            <a:ext cx="535757" cy="0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8861" name="Slide Number Placeholder 14">
            <a:extLst>
              <a:ext uri="{FF2B5EF4-FFF2-40B4-BE49-F238E27FC236}">
                <a16:creationId xmlns:a16="http://schemas.microsoft.com/office/drawing/2014/main" id="{74F49658-EA72-E648-BF94-CE538017B5B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auto">
          <a:xfrm>
            <a:off x="4725427" y="1005214"/>
            <a:ext cx="118623" cy="1389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279498" indent="-1074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429997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601995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773994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945993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1117991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1289990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1461988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fld id="{6922CDCA-BEA7-8E49-B59D-717A883C0CA6}" type="slidenum">
              <a:rPr lang="en-US" altLang="en-US" sz="903">
                <a:solidFill>
                  <a:schemeClr val="bg1"/>
                </a:solidFill>
                <a:latin typeface="Montserrat-Regular" pitchFamily="-65" charset="0"/>
                <a:ea typeface="ＭＳ Ｐゴシック" panose="020B0600070205080204" pitchFamily="34" charset="-128"/>
              </a:rPr>
              <a:pPr eaLnBrk="1" hangingPunct="1"/>
              <a:t>6</a:t>
            </a:fld>
            <a:endParaRPr lang="en-US" altLang="en-US" sz="903">
              <a:solidFill>
                <a:schemeClr val="bg1"/>
              </a:solidFill>
              <a:latin typeface="Montserrat-Regular" pitchFamily="-65" charset="0"/>
              <a:ea typeface="ＭＳ Ｐゴシック" panose="020B0600070205080204" pitchFamily="34" charset="-128"/>
            </a:endParaRPr>
          </a:p>
        </p:txBody>
      </p:sp>
      <p:sp>
        <p:nvSpPr>
          <p:cNvPr id="78862" name="Picture Placeholder 2">
            <a:extLst>
              <a:ext uri="{FF2B5EF4-FFF2-40B4-BE49-F238E27FC236}">
                <a16:creationId xmlns:a16="http://schemas.microsoft.com/office/drawing/2014/main" id="{F90B38BD-FC13-9444-9DDA-76B1E0D3A2A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 bwMode="auto">
          <a:xfrm>
            <a:off x="2460381" y="2413034"/>
            <a:ext cx="1330731" cy="134626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78863" name="Rectangle 48">
            <a:extLst>
              <a:ext uri="{FF2B5EF4-FFF2-40B4-BE49-F238E27FC236}">
                <a16:creationId xmlns:a16="http://schemas.microsoft.com/office/drawing/2014/main" id="{961DB371-123A-594D-947D-E086CD396611}"/>
              </a:ext>
            </a:extLst>
          </p:cNvPr>
          <p:cNvSpPr>
            <a:spLocks/>
          </p:cNvSpPr>
          <p:nvPr/>
        </p:nvSpPr>
        <p:spPr bwMode="auto">
          <a:xfrm>
            <a:off x="7435691" y="3741376"/>
            <a:ext cx="3033566" cy="100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What do you view as the potential benefits of this approach?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If this worked, what utility can you foresee?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You’re right about the downside but, if successful, what might the upsides be?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What positives will our stakeholder experience if this approach were taken?</a:t>
            </a:r>
          </a:p>
        </p:txBody>
      </p:sp>
      <p:sp>
        <p:nvSpPr>
          <p:cNvPr id="78864" name="Rectangle 49">
            <a:extLst>
              <a:ext uri="{FF2B5EF4-FFF2-40B4-BE49-F238E27FC236}">
                <a16:creationId xmlns:a16="http://schemas.microsoft.com/office/drawing/2014/main" id="{226AEEE4-4D4E-FA4B-8129-B2FAF9514C6B}"/>
              </a:ext>
            </a:extLst>
          </p:cNvPr>
          <p:cNvSpPr>
            <a:spLocks/>
          </p:cNvSpPr>
          <p:nvPr/>
        </p:nvSpPr>
        <p:spPr bwMode="auto">
          <a:xfrm>
            <a:off x="7505572" y="2415641"/>
            <a:ext cx="1359346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QUESTIONS</a:t>
            </a:r>
          </a:p>
        </p:txBody>
      </p:sp>
      <p:grpSp>
        <p:nvGrpSpPr>
          <p:cNvPr id="78865" name="Group 71">
            <a:extLst>
              <a:ext uri="{FF2B5EF4-FFF2-40B4-BE49-F238E27FC236}">
                <a16:creationId xmlns:a16="http://schemas.microsoft.com/office/drawing/2014/main" id="{71F9876D-6EB8-2D4A-8B84-3857C961D0A9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8867" name="Object 5">
              <a:extLst>
                <a:ext uri="{FF2B5EF4-FFF2-40B4-BE49-F238E27FC236}">
                  <a16:creationId xmlns:a16="http://schemas.microsoft.com/office/drawing/2014/main" id="{852DDC22-FA92-8B44-A0A4-A30630DA0039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00" r:id="rId5" imgW="9283700" imgH="9766300" progId="Excel.Chart.8">
                    <p:embed/>
                  </p:oleObj>
                </mc:Choice>
                <mc:Fallback>
                  <p:oleObj r:id="rId5" imgW="9283700" imgH="9766300" progId="Excel.Chart.8">
                    <p:embed/>
                    <p:pic>
                      <p:nvPicPr>
                        <p:cNvPr id="78867" name="Object 5">
                          <a:extLst>
                            <a:ext uri="{FF2B5EF4-FFF2-40B4-BE49-F238E27FC236}">
                              <a16:creationId xmlns:a16="http://schemas.microsoft.com/office/drawing/2014/main" id="{852DDC22-FA92-8B44-A0A4-A30630DA0039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8868" name="Oval 6">
              <a:extLst>
                <a:ext uri="{FF2B5EF4-FFF2-40B4-BE49-F238E27FC236}">
                  <a16:creationId xmlns:a16="http://schemas.microsoft.com/office/drawing/2014/main" id="{E2F6DA37-1E9B-8E45-A029-F02EA74EABD0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pic>
        <p:nvPicPr>
          <p:cNvPr id="78866" name="Picture 24">
            <a:extLst>
              <a:ext uri="{FF2B5EF4-FFF2-40B4-BE49-F238E27FC236}">
                <a16:creationId xmlns:a16="http://schemas.microsoft.com/office/drawing/2014/main" id="{04C35B41-4D30-B848-89DB-971D64546C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8676" y="2693753"/>
            <a:ext cx="934140" cy="68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046636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873" name="Group 71">
            <a:extLst>
              <a:ext uri="{FF2B5EF4-FFF2-40B4-BE49-F238E27FC236}">
                <a16:creationId xmlns:a16="http://schemas.microsoft.com/office/drawing/2014/main" id="{70C71630-3080-7241-8B60-A61035630216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9893" name="Object 5">
              <a:extLst>
                <a:ext uri="{FF2B5EF4-FFF2-40B4-BE49-F238E27FC236}">
                  <a16:creationId xmlns:a16="http://schemas.microsoft.com/office/drawing/2014/main" id="{29AFB674-645B-9A4C-A9B3-D733C6FF9865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3" r:id="rId3" imgW="9283700" imgH="9766300" progId="Excel.Chart.8">
                    <p:embed/>
                  </p:oleObj>
                </mc:Choice>
                <mc:Fallback>
                  <p:oleObj r:id="rId3" imgW="9283700" imgH="9766300" progId="Excel.Chart.8">
                    <p:embed/>
                    <p:pic>
                      <p:nvPicPr>
                        <p:cNvPr id="79893" name="Object 5">
                          <a:extLst>
                            <a:ext uri="{FF2B5EF4-FFF2-40B4-BE49-F238E27FC236}">
                              <a16:creationId xmlns:a16="http://schemas.microsoft.com/office/drawing/2014/main" id="{29AFB674-645B-9A4C-A9B3-D733C6FF9865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894" name="Oval 6">
              <a:extLst>
                <a:ext uri="{FF2B5EF4-FFF2-40B4-BE49-F238E27FC236}">
                  <a16:creationId xmlns:a16="http://schemas.microsoft.com/office/drawing/2014/main" id="{9F895A57-5EB9-854A-B0B2-802713EAAC34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sp>
        <p:nvSpPr>
          <p:cNvPr id="79874" name="Rectangle 1">
            <a:extLst>
              <a:ext uri="{FF2B5EF4-FFF2-40B4-BE49-F238E27FC236}">
                <a16:creationId xmlns:a16="http://schemas.microsoft.com/office/drawing/2014/main" id="{1ACCBC23-A791-A04F-966E-50DBEE2EFF71}"/>
              </a:ext>
            </a:extLst>
          </p:cNvPr>
          <p:cNvSpPr>
            <a:spLocks/>
          </p:cNvSpPr>
          <p:nvPr/>
        </p:nvSpPr>
        <p:spPr bwMode="auto">
          <a:xfrm>
            <a:off x="2201162" y="1414986"/>
            <a:ext cx="3000716" cy="473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859">
                <a:solidFill>
                  <a:srgbClr val="323E4A"/>
                </a:solidFill>
                <a:latin typeface="Bebas Neue" pitchFamily="-65" charset="0"/>
                <a:ea typeface="ＭＳ Ｐゴシック" panose="020B0600070205080204" pitchFamily="34" charset="-128"/>
                <a:sym typeface="Bebas Neue" pitchFamily="-65" charset="0"/>
              </a:rPr>
              <a:t>GREEN HAT</a:t>
            </a:r>
          </a:p>
        </p:txBody>
      </p:sp>
      <p:sp>
        <p:nvSpPr>
          <p:cNvPr id="79876" name="Oval 3">
            <a:extLst>
              <a:ext uri="{FF2B5EF4-FFF2-40B4-BE49-F238E27FC236}">
                <a16:creationId xmlns:a16="http://schemas.microsoft.com/office/drawing/2014/main" id="{D5A90E54-D460-9D40-A34D-6059C9862BD1}"/>
              </a:ext>
            </a:extLst>
          </p:cNvPr>
          <p:cNvSpPr>
            <a:spLocks/>
          </p:cNvSpPr>
          <p:nvPr/>
        </p:nvSpPr>
        <p:spPr bwMode="auto">
          <a:xfrm>
            <a:off x="2239986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9877" name="Oval 4">
            <a:extLst>
              <a:ext uri="{FF2B5EF4-FFF2-40B4-BE49-F238E27FC236}">
                <a16:creationId xmlns:a16="http://schemas.microsoft.com/office/drawing/2014/main" id="{70045EF3-257F-614F-91E4-98654A63C2A8}"/>
              </a:ext>
            </a:extLst>
          </p:cNvPr>
          <p:cNvSpPr>
            <a:spLocks/>
          </p:cNvSpPr>
          <p:nvPr/>
        </p:nvSpPr>
        <p:spPr bwMode="auto">
          <a:xfrm>
            <a:off x="2354663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9878" name="Oval 5">
            <a:extLst>
              <a:ext uri="{FF2B5EF4-FFF2-40B4-BE49-F238E27FC236}">
                <a16:creationId xmlns:a16="http://schemas.microsoft.com/office/drawing/2014/main" id="{0917F8EA-C391-AC49-B4A3-59E2DCDA5A9A}"/>
              </a:ext>
            </a:extLst>
          </p:cNvPr>
          <p:cNvSpPr>
            <a:spLocks/>
          </p:cNvSpPr>
          <p:nvPr/>
        </p:nvSpPr>
        <p:spPr bwMode="auto">
          <a:xfrm>
            <a:off x="2469340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79879" name="Rectangle 6">
            <a:extLst>
              <a:ext uri="{FF2B5EF4-FFF2-40B4-BE49-F238E27FC236}">
                <a16:creationId xmlns:a16="http://schemas.microsoft.com/office/drawing/2014/main" id="{2CBE7A9F-EB35-614A-9E9F-62C3BD4760DF}"/>
              </a:ext>
            </a:extLst>
          </p:cNvPr>
          <p:cNvSpPr>
            <a:spLocks/>
          </p:cNvSpPr>
          <p:nvPr/>
        </p:nvSpPr>
        <p:spPr bwMode="auto">
          <a:xfrm>
            <a:off x="4372261" y="2740938"/>
            <a:ext cx="2503782" cy="122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Innovating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Alternatives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New Ideas or Concepts</a:t>
            </a:r>
          </a:p>
        </p:txBody>
      </p:sp>
      <p:sp>
        <p:nvSpPr>
          <p:cNvPr id="79880" name="Rectangle 11">
            <a:extLst>
              <a:ext uri="{FF2B5EF4-FFF2-40B4-BE49-F238E27FC236}">
                <a16:creationId xmlns:a16="http://schemas.microsoft.com/office/drawing/2014/main" id="{6155ECED-08BF-A24D-9205-B15B5790C795}"/>
              </a:ext>
            </a:extLst>
          </p:cNvPr>
          <p:cNvSpPr>
            <a:spLocks/>
          </p:cNvSpPr>
          <p:nvPr/>
        </p:nvSpPr>
        <p:spPr bwMode="auto">
          <a:xfrm>
            <a:off x="2345106" y="4063307"/>
            <a:ext cx="1562475" cy="44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r>
              <a:rPr lang="en-US" altLang="en-US" sz="1580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CREATIVE</a:t>
            </a:r>
            <a:endParaRPr lang="en-US" altLang="en-US" sz="1580">
              <a:solidFill>
                <a:srgbClr val="323E4A"/>
              </a:solidFill>
              <a:latin typeface="Source Sans Pro Light" pitchFamily="34" charset="0"/>
              <a:ea typeface="ＭＳ Ｐゴシック" panose="020B0600070205080204" pitchFamily="34" charset="-128"/>
              <a:sym typeface="Source Sans Pro Light" pitchFamily="34" charset="0"/>
            </a:endParaRPr>
          </a:p>
        </p:txBody>
      </p:sp>
      <p:sp>
        <p:nvSpPr>
          <p:cNvPr id="79881" name="Rectangle 12">
            <a:extLst>
              <a:ext uri="{FF2B5EF4-FFF2-40B4-BE49-F238E27FC236}">
                <a16:creationId xmlns:a16="http://schemas.microsoft.com/office/drawing/2014/main" id="{DC1623B6-F527-374E-BEB4-627AD725A4C5}"/>
              </a:ext>
            </a:extLst>
          </p:cNvPr>
          <p:cNvSpPr>
            <a:spLocks/>
          </p:cNvSpPr>
          <p:nvPr/>
        </p:nvSpPr>
        <p:spPr bwMode="auto">
          <a:xfrm>
            <a:off x="2235207" y="4754954"/>
            <a:ext cx="1777494" cy="51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“I see positive benefits and utility here.”</a:t>
            </a:r>
          </a:p>
        </p:txBody>
      </p:sp>
      <p:sp>
        <p:nvSpPr>
          <p:cNvPr id="79882" name="Line 13">
            <a:extLst>
              <a:ext uri="{FF2B5EF4-FFF2-40B4-BE49-F238E27FC236}">
                <a16:creationId xmlns:a16="http://schemas.microsoft.com/office/drawing/2014/main" id="{7B0975D1-E43C-184C-BBBD-93271B083A0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4988" y="2343751"/>
            <a:ext cx="0" cy="2829297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9883" name="Rectangle 14">
            <a:extLst>
              <a:ext uri="{FF2B5EF4-FFF2-40B4-BE49-F238E27FC236}">
                <a16:creationId xmlns:a16="http://schemas.microsoft.com/office/drawing/2014/main" id="{8DB1E539-4E77-DD47-B962-CA9F214483DA}"/>
              </a:ext>
            </a:extLst>
          </p:cNvPr>
          <p:cNvSpPr>
            <a:spLocks/>
          </p:cNvSpPr>
          <p:nvPr/>
        </p:nvSpPr>
        <p:spPr bwMode="auto">
          <a:xfrm>
            <a:off x="4360913" y="2415641"/>
            <a:ext cx="1769780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THINK ABOUT…</a:t>
            </a:r>
          </a:p>
        </p:txBody>
      </p:sp>
      <p:sp>
        <p:nvSpPr>
          <p:cNvPr id="79884" name="Line 63">
            <a:extLst>
              <a:ext uri="{FF2B5EF4-FFF2-40B4-BE49-F238E27FC236}">
                <a16:creationId xmlns:a16="http://schemas.microsoft.com/office/drawing/2014/main" id="{0F3A9BBE-E18F-954D-BE3B-0F9F74992E8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6375" y="4489763"/>
            <a:ext cx="535757" cy="0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79885" name="Slide Number Placeholder 14">
            <a:extLst>
              <a:ext uri="{FF2B5EF4-FFF2-40B4-BE49-F238E27FC236}">
                <a16:creationId xmlns:a16="http://schemas.microsoft.com/office/drawing/2014/main" id="{E92C67FD-C26B-474A-8353-DB9D83D316A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auto">
          <a:xfrm>
            <a:off x="4725427" y="1005214"/>
            <a:ext cx="118623" cy="1389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279498" indent="-1074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429997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601995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773994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945993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1117991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1289990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1461988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fld id="{7EB386B3-1356-F349-A3DC-32C66816E033}" type="slidenum">
              <a:rPr lang="en-US" altLang="en-US" sz="903">
                <a:solidFill>
                  <a:schemeClr val="bg1"/>
                </a:solidFill>
                <a:latin typeface="Montserrat-Regular" pitchFamily="-65" charset="0"/>
                <a:ea typeface="ＭＳ Ｐゴシック" panose="020B0600070205080204" pitchFamily="34" charset="-128"/>
              </a:rPr>
              <a:pPr eaLnBrk="1" hangingPunct="1"/>
              <a:t>7</a:t>
            </a:fld>
            <a:endParaRPr lang="en-US" altLang="en-US" sz="903">
              <a:solidFill>
                <a:schemeClr val="bg1"/>
              </a:solidFill>
              <a:latin typeface="Montserrat-Regular" pitchFamily="-65" charset="0"/>
              <a:ea typeface="ＭＳ Ｐゴシック" panose="020B0600070205080204" pitchFamily="34" charset="-128"/>
            </a:endParaRPr>
          </a:p>
        </p:txBody>
      </p:sp>
      <p:sp>
        <p:nvSpPr>
          <p:cNvPr id="79886" name="Picture Placeholder 2">
            <a:extLst>
              <a:ext uri="{FF2B5EF4-FFF2-40B4-BE49-F238E27FC236}">
                <a16:creationId xmlns:a16="http://schemas.microsoft.com/office/drawing/2014/main" id="{EB4E1116-7EA9-9643-BFC2-C47DBAA4A02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 bwMode="auto">
          <a:xfrm>
            <a:off x="2460381" y="2413034"/>
            <a:ext cx="1330731" cy="134626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79887" name="Rectangle 48">
            <a:extLst>
              <a:ext uri="{FF2B5EF4-FFF2-40B4-BE49-F238E27FC236}">
                <a16:creationId xmlns:a16="http://schemas.microsoft.com/office/drawing/2014/main" id="{0881985B-C8BF-CE4F-9F66-407DE18BA149}"/>
              </a:ext>
            </a:extLst>
          </p:cNvPr>
          <p:cNvSpPr>
            <a:spLocks/>
          </p:cNvSpPr>
          <p:nvPr/>
        </p:nvSpPr>
        <p:spPr bwMode="auto">
          <a:xfrm>
            <a:off x="7394479" y="3780198"/>
            <a:ext cx="3033566" cy="100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Are there other ways of accomplishing this effort that come to mind?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I know the effort seems daunting but if you were to take it on, how would you go about addressing the major challenges?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Can you think of alternatives that would be more attractive?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I wonder if how our colleagues at XYZ Corp (our competitor) would attack this problem?</a:t>
            </a:r>
          </a:p>
        </p:txBody>
      </p:sp>
      <p:sp>
        <p:nvSpPr>
          <p:cNvPr id="79888" name="Rectangle 49">
            <a:extLst>
              <a:ext uri="{FF2B5EF4-FFF2-40B4-BE49-F238E27FC236}">
                <a16:creationId xmlns:a16="http://schemas.microsoft.com/office/drawing/2014/main" id="{A527CBCB-2614-DF49-9931-AAE668B348DF}"/>
              </a:ext>
            </a:extLst>
          </p:cNvPr>
          <p:cNvSpPr>
            <a:spLocks/>
          </p:cNvSpPr>
          <p:nvPr/>
        </p:nvSpPr>
        <p:spPr bwMode="auto">
          <a:xfrm>
            <a:off x="7505572" y="2415641"/>
            <a:ext cx="1359346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QUESTIONS</a:t>
            </a:r>
          </a:p>
        </p:txBody>
      </p:sp>
      <p:grpSp>
        <p:nvGrpSpPr>
          <p:cNvPr id="79889" name="Group 71">
            <a:extLst>
              <a:ext uri="{FF2B5EF4-FFF2-40B4-BE49-F238E27FC236}">
                <a16:creationId xmlns:a16="http://schemas.microsoft.com/office/drawing/2014/main" id="{D13115B0-053B-3D46-8AF8-FADCF619FAD2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79891" name="Object 5">
              <a:extLst>
                <a:ext uri="{FF2B5EF4-FFF2-40B4-BE49-F238E27FC236}">
                  <a16:creationId xmlns:a16="http://schemas.microsoft.com/office/drawing/2014/main" id="{BB6D6EF2-32B1-2045-B492-E4123EC4E58B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24" r:id="rId5" imgW="9283700" imgH="9766300" progId="Excel.Chart.8">
                    <p:embed/>
                  </p:oleObj>
                </mc:Choice>
                <mc:Fallback>
                  <p:oleObj r:id="rId5" imgW="9283700" imgH="9766300" progId="Excel.Chart.8">
                    <p:embed/>
                    <p:pic>
                      <p:nvPicPr>
                        <p:cNvPr id="79891" name="Object 5">
                          <a:extLst>
                            <a:ext uri="{FF2B5EF4-FFF2-40B4-BE49-F238E27FC236}">
                              <a16:creationId xmlns:a16="http://schemas.microsoft.com/office/drawing/2014/main" id="{BB6D6EF2-32B1-2045-B492-E4123EC4E58B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9892" name="Oval 6">
              <a:extLst>
                <a:ext uri="{FF2B5EF4-FFF2-40B4-BE49-F238E27FC236}">
                  <a16:creationId xmlns:a16="http://schemas.microsoft.com/office/drawing/2014/main" id="{6764AEBB-2FC8-8B4A-A712-1E7FC4591B15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pic>
        <p:nvPicPr>
          <p:cNvPr id="79890" name="Picture 23">
            <a:extLst>
              <a:ext uri="{FF2B5EF4-FFF2-40B4-BE49-F238E27FC236}">
                <a16:creationId xmlns:a16="http://schemas.microsoft.com/office/drawing/2014/main" id="{F2A26314-066B-F342-A992-E47266549C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7481" y="2718839"/>
            <a:ext cx="934140" cy="686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3378813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7" name="Group 71">
            <a:extLst>
              <a:ext uri="{FF2B5EF4-FFF2-40B4-BE49-F238E27FC236}">
                <a16:creationId xmlns:a16="http://schemas.microsoft.com/office/drawing/2014/main" id="{779C2A4C-F94F-5E42-86A4-9A54A814F856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80917" name="Object 5">
              <a:extLst>
                <a:ext uri="{FF2B5EF4-FFF2-40B4-BE49-F238E27FC236}">
                  <a16:creationId xmlns:a16="http://schemas.microsoft.com/office/drawing/2014/main" id="{02576D30-BD5D-174B-BB61-2AF28F46620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7" r:id="rId3" imgW="9283700" imgH="9766300" progId="Excel.Chart.8">
                    <p:embed/>
                  </p:oleObj>
                </mc:Choice>
                <mc:Fallback>
                  <p:oleObj r:id="rId3" imgW="9283700" imgH="9766300" progId="Excel.Chart.8">
                    <p:embed/>
                    <p:pic>
                      <p:nvPicPr>
                        <p:cNvPr id="80917" name="Object 5">
                          <a:extLst>
                            <a:ext uri="{FF2B5EF4-FFF2-40B4-BE49-F238E27FC236}">
                              <a16:creationId xmlns:a16="http://schemas.microsoft.com/office/drawing/2014/main" id="{02576D30-BD5D-174B-BB61-2AF28F46620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18" name="Oval 6">
              <a:extLst>
                <a:ext uri="{FF2B5EF4-FFF2-40B4-BE49-F238E27FC236}">
                  <a16:creationId xmlns:a16="http://schemas.microsoft.com/office/drawing/2014/main" id="{3EEEBA71-A22D-A846-A284-A6F6F9C83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sp>
        <p:nvSpPr>
          <p:cNvPr id="80898" name="Rectangle 1">
            <a:extLst>
              <a:ext uri="{FF2B5EF4-FFF2-40B4-BE49-F238E27FC236}">
                <a16:creationId xmlns:a16="http://schemas.microsoft.com/office/drawing/2014/main" id="{E834CB1A-CC25-1848-B710-B1047E147E25}"/>
              </a:ext>
            </a:extLst>
          </p:cNvPr>
          <p:cNvSpPr>
            <a:spLocks/>
          </p:cNvSpPr>
          <p:nvPr/>
        </p:nvSpPr>
        <p:spPr bwMode="auto">
          <a:xfrm>
            <a:off x="2201162" y="1414986"/>
            <a:ext cx="3000716" cy="473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859">
                <a:solidFill>
                  <a:srgbClr val="323E4A"/>
                </a:solidFill>
                <a:latin typeface="Bebas Neue" pitchFamily="-65" charset="0"/>
                <a:ea typeface="ＭＳ Ｐゴシック" panose="020B0600070205080204" pitchFamily="34" charset="-128"/>
                <a:sym typeface="Bebas Neue" pitchFamily="-65" charset="0"/>
              </a:rPr>
              <a:t>BLUE HAT</a:t>
            </a:r>
          </a:p>
        </p:txBody>
      </p:sp>
      <p:sp>
        <p:nvSpPr>
          <p:cNvPr id="80900" name="Oval 3">
            <a:extLst>
              <a:ext uri="{FF2B5EF4-FFF2-40B4-BE49-F238E27FC236}">
                <a16:creationId xmlns:a16="http://schemas.microsoft.com/office/drawing/2014/main" id="{B272AF47-C427-4046-BE5F-D89E9A9FCC16}"/>
              </a:ext>
            </a:extLst>
          </p:cNvPr>
          <p:cNvSpPr>
            <a:spLocks/>
          </p:cNvSpPr>
          <p:nvPr/>
        </p:nvSpPr>
        <p:spPr bwMode="auto">
          <a:xfrm>
            <a:off x="2239986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80901" name="Oval 4">
            <a:extLst>
              <a:ext uri="{FF2B5EF4-FFF2-40B4-BE49-F238E27FC236}">
                <a16:creationId xmlns:a16="http://schemas.microsoft.com/office/drawing/2014/main" id="{37D48836-1C1D-6746-940E-6530A5E786DB}"/>
              </a:ext>
            </a:extLst>
          </p:cNvPr>
          <p:cNvSpPr>
            <a:spLocks/>
          </p:cNvSpPr>
          <p:nvPr/>
        </p:nvSpPr>
        <p:spPr bwMode="auto">
          <a:xfrm>
            <a:off x="2354663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80902" name="Oval 5">
            <a:extLst>
              <a:ext uri="{FF2B5EF4-FFF2-40B4-BE49-F238E27FC236}">
                <a16:creationId xmlns:a16="http://schemas.microsoft.com/office/drawing/2014/main" id="{E0A4EE14-4624-AA4C-B545-FE4C91FFA0E7}"/>
              </a:ext>
            </a:extLst>
          </p:cNvPr>
          <p:cNvSpPr>
            <a:spLocks/>
          </p:cNvSpPr>
          <p:nvPr/>
        </p:nvSpPr>
        <p:spPr bwMode="auto">
          <a:xfrm>
            <a:off x="2469340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80903" name="Rectangle 6">
            <a:extLst>
              <a:ext uri="{FF2B5EF4-FFF2-40B4-BE49-F238E27FC236}">
                <a16:creationId xmlns:a16="http://schemas.microsoft.com/office/drawing/2014/main" id="{25CC4CC1-1480-4A40-8F40-62DA503709F7}"/>
              </a:ext>
            </a:extLst>
          </p:cNvPr>
          <p:cNvSpPr>
            <a:spLocks/>
          </p:cNvSpPr>
          <p:nvPr/>
        </p:nvSpPr>
        <p:spPr bwMode="auto">
          <a:xfrm>
            <a:off x="4372261" y="2740938"/>
            <a:ext cx="2503782" cy="122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Conclusions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What will it take?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Action plans</a:t>
            </a:r>
          </a:p>
        </p:txBody>
      </p:sp>
      <p:sp>
        <p:nvSpPr>
          <p:cNvPr id="80904" name="Rectangle 11">
            <a:extLst>
              <a:ext uri="{FF2B5EF4-FFF2-40B4-BE49-F238E27FC236}">
                <a16:creationId xmlns:a16="http://schemas.microsoft.com/office/drawing/2014/main" id="{75796EEC-493C-064B-8A8F-D1AB78F47D14}"/>
              </a:ext>
            </a:extLst>
          </p:cNvPr>
          <p:cNvSpPr>
            <a:spLocks/>
          </p:cNvSpPr>
          <p:nvPr/>
        </p:nvSpPr>
        <p:spPr bwMode="auto">
          <a:xfrm>
            <a:off x="2345106" y="4063307"/>
            <a:ext cx="1562475" cy="44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r>
              <a:rPr lang="en-US" altLang="en-US" sz="1580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PROCESS</a:t>
            </a:r>
            <a:endParaRPr lang="en-US" altLang="en-US" sz="1580">
              <a:solidFill>
                <a:srgbClr val="323E4A"/>
              </a:solidFill>
              <a:latin typeface="Source Sans Pro Light" pitchFamily="34" charset="0"/>
              <a:ea typeface="ＭＳ Ｐゴシック" panose="020B0600070205080204" pitchFamily="34" charset="-128"/>
              <a:sym typeface="Source Sans Pro Light" pitchFamily="34" charset="0"/>
            </a:endParaRPr>
          </a:p>
        </p:txBody>
      </p:sp>
      <p:sp>
        <p:nvSpPr>
          <p:cNvPr id="80905" name="Rectangle 12">
            <a:extLst>
              <a:ext uri="{FF2B5EF4-FFF2-40B4-BE49-F238E27FC236}">
                <a16:creationId xmlns:a16="http://schemas.microsoft.com/office/drawing/2014/main" id="{571F763D-2646-E641-B9A0-591551CCF6E0}"/>
              </a:ext>
            </a:extLst>
          </p:cNvPr>
          <p:cNvSpPr>
            <a:spLocks/>
          </p:cNvSpPr>
          <p:nvPr/>
        </p:nvSpPr>
        <p:spPr bwMode="auto">
          <a:xfrm>
            <a:off x="2235207" y="4754954"/>
            <a:ext cx="1777494" cy="51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“Let’s get going and make this happen.”</a:t>
            </a:r>
          </a:p>
        </p:txBody>
      </p:sp>
      <p:sp>
        <p:nvSpPr>
          <p:cNvPr id="80906" name="Line 13">
            <a:extLst>
              <a:ext uri="{FF2B5EF4-FFF2-40B4-BE49-F238E27FC236}">
                <a16:creationId xmlns:a16="http://schemas.microsoft.com/office/drawing/2014/main" id="{56ED6DD4-F9DD-D34A-9FD8-2E54B41AD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4988" y="2343751"/>
            <a:ext cx="0" cy="2829297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80907" name="Rectangle 14">
            <a:extLst>
              <a:ext uri="{FF2B5EF4-FFF2-40B4-BE49-F238E27FC236}">
                <a16:creationId xmlns:a16="http://schemas.microsoft.com/office/drawing/2014/main" id="{29B0742B-57DA-5241-9796-658144945257}"/>
              </a:ext>
            </a:extLst>
          </p:cNvPr>
          <p:cNvSpPr>
            <a:spLocks/>
          </p:cNvSpPr>
          <p:nvPr/>
        </p:nvSpPr>
        <p:spPr bwMode="auto">
          <a:xfrm>
            <a:off x="4360913" y="2415641"/>
            <a:ext cx="1769780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THINK ABOUT…</a:t>
            </a:r>
          </a:p>
        </p:txBody>
      </p:sp>
      <p:sp>
        <p:nvSpPr>
          <p:cNvPr id="80908" name="Line 63">
            <a:extLst>
              <a:ext uri="{FF2B5EF4-FFF2-40B4-BE49-F238E27FC236}">
                <a16:creationId xmlns:a16="http://schemas.microsoft.com/office/drawing/2014/main" id="{34113D5A-D74C-954B-A233-C03FB6F7B6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6375" y="4489763"/>
            <a:ext cx="535757" cy="0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80909" name="Slide Number Placeholder 14">
            <a:extLst>
              <a:ext uri="{FF2B5EF4-FFF2-40B4-BE49-F238E27FC236}">
                <a16:creationId xmlns:a16="http://schemas.microsoft.com/office/drawing/2014/main" id="{255E23CD-5D1E-A04B-8E26-79F78D323A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auto">
          <a:xfrm>
            <a:off x="4725427" y="1005214"/>
            <a:ext cx="118623" cy="1389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279498" indent="-1074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429997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601995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773994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945993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1117991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1289990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1461988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fld id="{CFE55800-081C-1D4D-9905-369AC759DC4F}" type="slidenum">
              <a:rPr lang="en-US" altLang="en-US" sz="903">
                <a:solidFill>
                  <a:schemeClr val="bg1"/>
                </a:solidFill>
                <a:latin typeface="Montserrat-Regular" pitchFamily="-65" charset="0"/>
                <a:ea typeface="ＭＳ Ｐゴシック" panose="020B0600070205080204" pitchFamily="34" charset="-128"/>
              </a:rPr>
              <a:pPr eaLnBrk="1" hangingPunct="1"/>
              <a:t>8</a:t>
            </a:fld>
            <a:endParaRPr lang="en-US" altLang="en-US" sz="903">
              <a:solidFill>
                <a:schemeClr val="bg1"/>
              </a:solidFill>
              <a:latin typeface="Montserrat-Regular" pitchFamily="-65" charset="0"/>
              <a:ea typeface="ＭＳ Ｐゴシック" panose="020B0600070205080204" pitchFamily="34" charset="-128"/>
            </a:endParaRPr>
          </a:p>
        </p:txBody>
      </p:sp>
      <p:sp>
        <p:nvSpPr>
          <p:cNvPr id="80910" name="Picture Placeholder 2">
            <a:extLst>
              <a:ext uri="{FF2B5EF4-FFF2-40B4-BE49-F238E27FC236}">
                <a16:creationId xmlns:a16="http://schemas.microsoft.com/office/drawing/2014/main" id="{FCCCED9F-F715-1A42-B08F-3D041CDA9A4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 bwMode="auto">
          <a:xfrm>
            <a:off x="2460381" y="2413034"/>
            <a:ext cx="1330731" cy="1346261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80911" name="Rectangle 48">
            <a:extLst>
              <a:ext uri="{FF2B5EF4-FFF2-40B4-BE49-F238E27FC236}">
                <a16:creationId xmlns:a16="http://schemas.microsoft.com/office/drawing/2014/main" id="{320EC647-C9A9-6A42-BB78-1869BBA4C7A2}"/>
              </a:ext>
            </a:extLst>
          </p:cNvPr>
          <p:cNvSpPr>
            <a:spLocks/>
          </p:cNvSpPr>
          <p:nvPr/>
        </p:nvSpPr>
        <p:spPr bwMode="auto">
          <a:xfrm>
            <a:off x="7394479" y="3940268"/>
            <a:ext cx="3033566" cy="100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What’s the best way to start strong?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Excellent points of view, let’s bring them together and create an action plan?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We've done some excellent background thinking on the effort. Who can suggest a path forward?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>
                <a:latin typeface="Source Sans Pro" pitchFamily="-65" charset="0"/>
                <a:ea typeface="ＭＳ Ｐゴシック" panose="020B0600070205080204" pitchFamily="34" charset="-128"/>
              </a:rPr>
              <a:t>You seem passionate about the project. Would you be willing to take the first step ahead?</a:t>
            </a:r>
          </a:p>
        </p:txBody>
      </p:sp>
      <p:sp>
        <p:nvSpPr>
          <p:cNvPr id="80912" name="Rectangle 49">
            <a:extLst>
              <a:ext uri="{FF2B5EF4-FFF2-40B4-BE49-F238E27FC236}">
                <a16:creationId xmlns:a16="http://schemas.microsoft.com/office/drawing/2014/main" id="{6A3C10EF-CC3A-244D-A8EF-11D5F543FFE6}"/>
              </a:ext>
            </a:extLst>
          </p:cNvPr>
          <p:cNvSpPr>
            <a:spLocks/>
          </p:cNvSpPr>
          <p:nvPr/>
        </p:nvSpPr>
        <p:spPr bwMode="auto">
          <a:xfrm>
            <a:off x="7505572" y="2415641"/>
            <a:ext cx="1359346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QUESTIONS</a:t>
            </a:r>
          </a:p>
        </p:txBody>
      </p:sp>
      <p:grpSp>
        <p:nvGrpSpPr>
          <p:cNvPr id="80913" name="Group 71">
            <a:extLst>
              <a:ext uri="{FF2B5EF4-FFF2-40B4-BE49-F238E27FC236}">
                <a16:creationId xmlns:a16="http://schemas.microsoft.com/office/drawing/2014/main" id="{3255F8E9-E006-1542-92A7-898042542EE3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80915" name="Object 5">
              <a:extLst>
                <a:ext uri="{FF2B5EF4-FFF2-40B4-BE49-F238E27FC236}">
                  <a16:creationId xmlns:a16="http://schemas.microsoft.com/office/drawing/2014/main" id="{50C2C97A-3F03-1A40-9313-A340C395B46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48" r:id="rId5" imgW="9283700" imgH="9766300" progId="Excel.Chart.8">
                    <p:embed/>
                  </p:oleObj>
                </mc:Choice>
                <mc:Fallback>
                  <p:oleObj r:id="rId5" imgW="9283700" imgH="9766300" progId="Excel.Chart.8">
                    <p:embed/>
                    <p:pic>
                      <p:nvPicPr>
                        <p:cNvPr id="80915" name="Object 5">
                          <a:extLst>
                            <a:ext uri="{FF2B5EF4-FFF2-40B4-BE49-F238E27FC236}">
                              <a16:creationId xmlns:a16="http://schemas.microsoft.com/office/drawing/2014/main" id="{50C2C97A-3F03-1A40-9313-A340C395B46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16" name="Oval 6">
              <a:extLst>
                <a:ext uri="{FF2B5EF4-FFF2-40B4-BE49-F238E27FC236}">
                  <a16:creationId xmlns:a16="http://schemas.microsoft.com/office/drawing/2014/main" id="{6FBF2F55-E0A7-B343-B6E8-48717C38F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pic>
        <p:nvPicPr>
          <p:cNvPr id="80914" name="Picture 24">
            <a:extLst>
              <a:ext uri="{FF2B5EF4-FFF2-40B4-BE49-F238E27FC236}">
                <a16:creationId xmlns:a16="http://schemas.microsoft.com/office/drawing/2014/main" id="{0296A21F-3E7F-0449-AC87-2A38474C39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745" y="2740341"/>
            <a:ext cx="906665" cy="6319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9544633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897" name="Group 71">
            <a:extLst>
              <a:ext uri="{FF2B5EF4-FFF2-40B4-BE49-F238E27FC236}">
                <a16:creationId xmlns:a16="http://schemas.microsoft.com/office/drawing/2014/main" id="{779C2A4C-F94F-5E42-86A4-9A54A814F856}"/>
              </a:ext>
            </a:extLst>
          </p:cNvPr>
          <p:cNvGrpSpPr>
            <a:grpSpLocks/>
          </p:cNvGrpSpPr>
          <p:nvPr/>
        </p:nvGrpSpPr>
        <p:grpSpPr bwMode="auto">
          <a:xfrm>
            <a:off x="2302102" y="2224295"/>
            <a:ext cx="1640718" cy="1723739"/>
            <a:chOff x="2326904" y="2033464"/>
            <a:chExt cx="5170985" cy="5434711"/>
          </a:xfrm>
        </p:grpSpPr>
        <p:graphicFrame>
          <p:nvGraphicFramePr>
            <p:cNvPr id="80917" name="Object 5">
              <a:extLst>
                <a:ext uri="{FF2B5EF4-FFF2-40B4-BE49-F238E27FC236}">
                  <a16:creationId xmlns:a16="http://schemas.microsoft.com/office/drawing/2014/main" id="{02576D30-BD5D-174B-BB61-2AF28F46620F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6654" y="1973214"/>
            <a:ext cx="5291485" cy="555521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1" r:id="rId3" imgW="9283700" imgH="9766300" progId="Excel.Chart.8">
                    <p:embed/>
                  </p:oleObj>
                </mc:Choice>
                <mc:Fallback>
                  <p:oleObj r:id="rId3" imgW="9283700" imgH="9766300" progId="Excel.Chart.8">
                    <p:embed/>
                    <p:pic>
                      <p:nvPicPr>
                        <p:cNvPr id="80917" name="Object 5">
                          <a:extLst>
                            <a:ext uri="{FF2B5EF4-FFF2-40B4-BE49-F238E27FC236}">
                              <a16:creationId xmlns:a16="http://schemas.microsoft.com/office/drawing/2014/main" id="{02576D30-BD5D-174B-BB61-2AF28F46620F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6654" y="1973214"/>
                          <a:ext cx="5291485" cy="555521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18" name="Oval 6">
              <a:extLst>
                <a:ext uri="{FF2B5EF4-FFF2-40B4-BE49-F238E27FC236}">
                  <a16:creationId xmlns:a16="http://schemas.microsoft.com/office/drawing/2014/main" id="{3EEEBA71-A22D-A846-A284-A6F6F9C83E27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/>
            </a:p>
          </p:txBody>
        </p:sp>
      </p:grpSp>
      <p:sp>
        <p:nvSpPr>
          <p:cNvPr id="80898" name="Rectangle 1">
            <a:extLst>
              <a:ext uri="{FF2B5EF4-FFF2-40B4-BE49-F238E27FC236}">
                <a16:creationId xmlns:a16="http://schemas.microsoft.com/office/drawing/2014/main" id="{E834CB1A-CC25-1848-B710-B1047E147E25}"/>
              </a:ext>
            </a:extLst>
          </p:cNvPr>
          <p:cNvSpPr>
            <a:spLocks/>
          </p:cNvSpPr>
          <p:nvPr/>
        </p:nvSpPr>
        <p:spPr bwMode="auto">
          <a:xfrm>
            <a:off x="2201162" y="1414986"/>
            <a:ext cx="3622582" cy="4730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2859" dirty="0">
                <a:solidFill>
                  <a:srgbClr val="323E4A"/>
                </a:solidFill>
                <a:latin typeface="Bebas Neue" pitchFamily="-65" charset="0"/>
                <a:ea typeface="ＭＳ Ｐゴシック" panose="020B0600070205080204" pitchFamily="34" charset="-128"/>
                <a:sym typeface="Bebas Neue" pitchFamily="-65" charset="0"/>
              </a:rPr>
              <a:t>YODA BONUS HAT</a:t>
            </a:r>
          </a:p>
        </p:txBody>
      </p:sp>
      <p:sp>
        <p:nvSpPr>
          <p:cNvPr id="80900" name="Oval 3">
            <a:extLst>
              <a:ext uri="{FF2B5EF4-FFF2-40B4-BE49-F238E27FC236}">
                <a16:creationId xmlns:a16="http://schemas.microsoft.com/office/drawing/2014/main" id="{B272AF47-C427-4046-BE5F-D89E9A9FCC16}"/>
              </a:ext>
            </a:extLst>
          </p:cNvPr>
          <p:cNvSpPr>
            <a:spLocks/>
          </p:cNvSpPr>
          <p:nvPr/>
        </p:nvSpPr>
        <p:spPr bwMode="auto">
          <a:xfrm>
            <a:off x="2239986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80901" name="Oval 4">
            <a:extLst>
              <a:ext uri="{FF2B5EF4-FFF2-40B4-BE49-F238E27FC236}">
                <a16:creationId xmlns:a16="http://schemas.microsoft.com/office/drawing/2014/main" id="{37D48836-1C1D-6746-940E-6530A5E786DB}"/>
              </a:ext>
            </a:extLst>
          </p:cNvPr>
          <p:cNvSpPr>
            <a:spLocks/>
          </p:cNvSpPr>
          <p:nvPr/>
        </p:nvSpPr>
        <p:spPr bwMode="auto">
          <a:xfrm>
            <a:off x="2354663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80902" name="Oval 5">
            <a:extLst>
              <a:ext uri="{FF2B5EF4-FFF2-40B4-BE49-F238E27FC236}">
                <a16:creationId xmlns:a16="http://schemas.microsoft.com/office/drawing/2014/main" id="{E0A4EE14-4624-AA4C-B545-FE4C91FFA0E7}"/>
              </a:ext>
            </a:extLst>
          </p:cNvPr>
          <p:cNvSpPr>
            <a:spLocks/>
          </p:cNvSpPr>
          <p:nvPr/>
        </p:nvSpPr>
        <p:spPr bwMode="auto">
          <a:xfrm>
            <a:off x="2469340" y="1895196"/>
            <a:ext cx="71673" cy="71673"/>
          </a:xfrm>
          <a:prstGeom prst="ellipse">
            <a:avLst/>
          </a:prstGeom>
          <a:solidFill>
            <a:srgbClr val="D6DEE4"/>
          </a:solidFill>
          <a:ln w="25400">
            <a:solidFill>
              <a:schemeClr val="tx1">
                <a:alpha val="0"/>
              </a:schemeClr>
            </a:solidFill>
            <a:miter lim="800000"/>
            <a:headEnd/>
            <a:tailEnd/>
          </a:ln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endParaRPr lang="en-US" altLang="en-US" sz="2107"/>
          </a:p>
        </p:txBody>
      </p:sp>
      <p:sp>
        <p:nvSpPr>
          <p:cNvPr id="80903" name="Rectangle 6">
            <a:extLst>
              <a:ext uri="{FF2B5EF4-FFF2-40B4-BE49-F238E27FC236}">
                <a16:creationId xmlns:a16="http://schemas.microsoft.com/office/drawing/2014/main" id="{25CC4CC1-1480-4A40-8F40-62DA503709F7}"/>
              </a:ext>
            </a:extLst>
          </p:cNvPr>
          <p:cNvSpPr>
            <a:spLocks/>
          </p:cNvSpPr>
          <p:nvPr/>
        </p:nvSpPr>
        <p:spPr bwMode="auto">
          <a:xfrm>
            <a:off x="4372261" y="2740938"/>
            <a:ext cx="2503782" cy="1226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What happens if we do or don’t take this step?</a:t>
            </a:r>
          </a:p>
        </p:txBody>
      </p:sp>
      <p:sp>
        <p:nvSpPr>
          <p:cNvPr id="80904" name="Rectangle 11">
            <a:extLst>
              <a:ext uri="{FF2B5EF4-FFF2-40B4-BE49-F238E27FC236}">
                <a16:creationId xmlns:a16="http://schemas.microsoft.com/office/drawing/2014/main" id="{75796EEC-493C-064B-8A8F-D1AB78F47D14}"/>
              </a:ext>
            </a:extLst>
          </p:cNvPr>
          <p:cNvSpPr>
            <a:spLocks/>
          </p:cNvSpPr>
          <p:nvPr/>
        </p:nvSpPr>
        <p:spPr bwMode="auto">
          <a:xfrm>
            <a:off x="2345106" y="4063307"/>
            <a:ext cx="1562475" cy="4491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/>
            <a:r>
              <a:rPr lang="en-US" altLang="en-US" sz="1580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PROCESS</a:t>
            </a:r>
            <a:endParaRPr lang="en-US" altLang="en-US" sz="1580">
              <a:solidFill>
                <a:srgbClr val="323E4A"/>
              </a:solidFill>
              <a:latin typeface="Source Sans Pro Light" pitchFamily="34" charset="0"/>
              <a:ea typeface="ＭＳ Ｐゴシック" panose="020B0600070205080204" pitchFamily="34" charset="-128"/>
              <a:sym typeface="Source Sans Pro Light" pitchFamily="34" charset="0"/>
            </a:endParaRPr>
          </a:p>
        </p:txBody>
      </p:sp>
      <p:sp>
        <p:nvSpPr>
          <p:cNvPr id="80905" name="Rectangle 12">
            <a:extLst>
              <a:ext uri="{FF2B5EF4-FFF2-40B4-BE49-F238E27FC236}">
                <a16:creationId xmlns:a16="http://schemas.microsoft.com/office/drawing/2014/main" id="{571F763D-2646-E641-B9A0-591551CCF6E0}"/>
              </a:ext>
            </a:extLst>
          </p:cNvPr>
          <p:cNvSpPr>
            <a:spLocks/>
          </p:cNvSpPr>
          <p:nvPr/>
        </p:nvSpPr>
        <p:spPr bwMode="auto">
          <a:xfrm>
            <a:off x="2235207" y="4754954"/>
            <a:ext cx="1777494" cy="516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“Do or not do. There is no try”</a:t>
            </a:r>
          </a:p>
        </p:txBody>
      </p:sp>
      <p:sp>
        <p:nvSpPr>
          <p:cNvPr id="80906" name="Line 13">
            <a:extLst>
              <a:ext uri="{FF2B5EF4-FFF2-40B4-BE49-F238E27FC236}">
                <a16:creationId xmlns:a16="http://schemas.microsoft.com/office/drawing/2014/main" id="{56ED6DD4-F9DD-D34A-9FD8-2E54B41AD83D}"/>
              </a:ext>
            </a:extLst>
          </p:cNvPr>
          <p:cNvSpPr>
            <a:spLocks noChangeShapeType="1"/>
          </p:cNvSpPr>
          <p:nvPr/>
        </p:nvSpPr>
        <p:spPr bwMode="auto">
          <a:xfrm>
            <a:off x="7194988" y="2343751"/>
            <a:ext cx="0" cy="2829297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80907" name="Rectangle 14">
            <a:extLst>
              <a:ext uri="{FF2B5EF4-FFF2-40B4-BE49-F238E27FC236}">
                <a16:creationId xmlns:a16="http://schemas.microsoft.com/office/drawing/2014/main" id="{29B0742B-57DA-5241-9796-658144945257}"/>
              </a:ext>
            </a:extLst>
          </p:cNvPr>
          <p:cNvSpPr>
            <a:spLocks/>
          </p:cNvSpPr>
          <p:nvPr/>
        </p:nvSpPr>
        <p:spPr bwMode="auto">
          <a:xfrm>
            <a:off x="4360913" y="2415641"/>
            <a:ext cx="1769780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THINK ABOUT…</a:t>
            </a:r>
          </a:p>
        </p:txBody>
      </p:sp>
      <p:sp>
        <p:nvSpPr>
          <p:cNvPr id="80908" name="Line 63">
            <a:extLst>
              <a:ext uri="{FF2B5EF4-FFF2-40B4-BE49-F238E27FC236}">
                <a16:creationId xmlns:a16="http://schemas.microsoft.com/office/drawing/2014/main" id="{34113D5A-D74C-954B-A233-C03FB6F7B63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856375" y="4489763"/>
            <a:ext cx="535757" cy="0"/>
          </a:xfrm>
          <a:prstGeom prst="line">
            <a:avLst/>
          </a:prstGeom>
          <a:noFill/>
          <a:ln w="25400">
            <a:solidFill>
              <a:srgbClr val="CDCCCC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en-US" sz="677"/>
          </a:p>
        </p:txBody>
      </p:sp>
      <p:sp>
        <p:nvSpPr>
          <p:cNvPr id="80909" name="Slide Number Placeholder 14">
            <a:extLst>
              <a:ext uri="{FF2B5EF4-FFF2-40B4-BE49-F238E27FC236}">
                <a16:creationId xmlns:a16="http://schemas.microsoft.com/office/drawing/2014/main" id="{255E23CD-5D1E-A04B-8E26-79F78D323A52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 bwMode="auto">
          <a:xfrm>
            <a:off x="4725427" y="1005214"/>
            <a:ext cx="118623" cy="13894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279498" indent="-1074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429997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601995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773994" indent="-85999"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945993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1117991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1289990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1461988" indent="-85999" eaLnBrk="0" fontAlgn="base" hangingPunct="0">
              <a:spcBef>
                <a:spcPct val="0"/>
              </a:spcBef>
              <a:spcAft>
                <a:spcPct val="0"/>
              </a:spcAft>
              <a:defRPr sz="2107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fld id="{CFE55800-081C-1D4D-9905-369AC759DC4F}" type="slidenum">
              <a:rPr lang="en-US" altLang="en-US" sz="903">
                <a:solidFill>
                  <a:schemeClr val="bg1"/>
                </a:solidFill>
                <a:latin typeface="Montserrat-Regular" pitchFamily="-65" charset="0"/>
                <a:ea typeface="ＭＳ Ｐゴシック" panose="020B0600070205080204" pitchFamily="34" charset="-128"/>
              </a:rPr>
              <a:pPr eaLnBrk="1" hangingPunct="1"/>
              <a:t>9</a:t>
            </a:fld>
            <a:endParaRPr lang="en-US" altLang="en-US" sz="903">
              <a:solidFill>
                <a:schemeClr val="bg1"/>
              </a:solidFill>
              <a:latin typeface="Montserrat-Regular" pitchFamily="-65" charset="0"/>
              <a:ea typeface="ＭＳ Ｐゴシック" panose="020B0600070205080204" pitchFamily="34" charset="-128"/>
            </a:endParaRPr>
          </a:p>
        </p:txBody>
      </p:sp>
      <p:pic>
        <p:nvPicPr>
          <p:cNvPr id="6" name="Picture Placeholder 5">
            <a:extLst>
              <a:ext uri="{FF2B5EF4-FFF2-40B4-BE49-F238E27FC236}">
                <a16:creationId xmlns:a16="http://schemas.microsoft.com/office/drawing/2014/main" id="{3B3C3339-32BD-774E-B1EC-100A2403125A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5"/>
          <a:srcRect l="23363" r="23363"/>
          <a:stretch>
            <a:fillRect/>
          </a:stretch>
        </p:blipFill>
        <p:spPr bwMode="auto">
          <a:xfrm>
            <a:off x="2459832" y="2413000"/>
            <a:ext cx="1331912" cy="1346200"/>
          </a:xfr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80911" name="Rectangle 48">
            <a:extLst>
              <a:ext uri="{FF2B5EF4-FFF2-40B4-BE49-F238E27FC236}">
                <a16:creationId xmlns:a16="http://schemas.microsoft.com/office/drawing/2014/main" id="{320EC647-C9A9-6A42-BB78-1869BBA4C7A2}"/>
              </a:ext>
            </a:extLst>
          </p:cNvPr>
          <p:cNvSpPr>
            <a:spLocks/>
          </p:cNvSpPr>
          <p:nvPr/>
        </p:nvSpPr>
        <p:spPr bwMode="auto">
          <a:xfrm>
            <a:off x="7394479" y="3940268"/>
            <a:ext cx="3033566" cy="10034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</a:rPr>
              <a:t>What will happen if we do this? 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</a:rPr>
              <a:t>- potential direct impacts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 dirty="0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</a:rPr>
              <a:t>What won’t happen if we do this?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</a:rPr>
              <a:t> - what opportunities will we forego to make this happen?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 dirty="0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</a:rPr>
              <a:t>What will happen if we don’t do this?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</a:rPr>
              <a:t>- If we don’t take this opportunity, what else could we do instead?</a:t>
            </a:r>
          </a:p>
          <a:p>
            <a:pPr eaLnBrk="1" hangingPunct="1">
              <a:lnSpc>
                <a:spcPct val="110000"/>
              </a:lnSpc>
            </a:pPr>
            <a:endParaRPr lang="en-US" altLang="en-US" sz="1354" dirty="0">
              <a:latin typeface="Source Sans Pro" pitchFamily="-65" charset="0"/>
              <a:ea typeface="ＭＳ Ｐゴシック" panose="020B0600070205080204" pitchFamily="34" charset="-128"/>
            </a:endParaRPr>
          </a:p>
          <a:p>
            <a:pPr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</a:rPr>
              <a:t>What won’t happen if we don’t do this?</a:t>
            </a:r>
          </a:p>
          <a:p>
            <a:pPr eaLnBrk="1" hangingPunct="1">
              <a:lnSpc>
                <a:spcPct val="110000"/>
              </a:lnSpc>
            </a:pPr>
            <a:r>
              <a:rPr lang="en-US" altLang="en-US" sz="1354" dirty="0">
                <a:latin typeface="Source Sans Pro" pitchFamily="-65" charset="0"/>
                <a:ea typeface="ＭＳ Ｐゴシック" panose="020B0600070205080204" pitchFamily="34" charset="-128"/>
              </a:rPr>
              <a:t>- What are the consequences if we don’t do this?</a:t>
            </a:r>
          </a:p>
        </p:txBody>
      </p:sp>
      <p:sp>
        <p:nvSpPr>
          <p:cNvPr id="80912" name="Rectangle 49">
            <a:extLst>
              <a:ext uri="{FF2B5EF4-FFF2-40B4-BE49-F238E27FC236}">
                <a16:creationId xmlns:a16="http://schemas.microsoft.com/office/drawing/2014/main" id="{6A3C10EF-CC3A-244D-A8EF-11D5F543FFE6}"/>
              </a:ext>
            </a:extLst>
          </p:cNvPr>
          <p:cNvSpPr>
            <a:spLocks/>
          </p:cNvSpPr>
          <p:nvPr/>
        </p:nvSpPr>
        <p:spPr bwMode="auto">
          <a:xfrm>
            <a:off x="7505572" y="2415641"/>
            <a:ext cx="1359346" cy="277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1pPr>
            <a:lvl2pPr marL="742950" indent="-28575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2pPr>
            <a:lvl3pPr marL="11430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3pPr>
            <a:lvl4pPr marL="16002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4pPr>
            <a:lvl5pPr marL="2057400" indent="-228600"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5600">
                <a:solidFill>
                  <a:schemeClr val="tx1"/>
                </a:solidFill>
                <a:latin typeface="Gill Sans" panose="020B0502020104020203" pitchFamily="34" charset="-79"/>
                <a:ea typeface="Heiti SC Light" panose="02000000000000000000" pitchFamily="2" charset="-128"/>
                <a:sym typeface="Gill Sans" panose="020B0502020104020203" pitchFamily="34" charset="-79"/>
              </a:defRPr>
            </a:lvl9pPr>
          </a:lstStyle>
          <a:p>
            <a:pPr eaLnBrk="1" hangingPunct="1"/>
            <a:r>
              <a:rPr lang="en-US" altLang="en-US" sz="1806">
                <a:solidFill>
                  <a:srgbClr val="323E4A"/>
                </a:solidFill>
                <a:latin typeface="Source Sans Pro" pitchFamily="-65" charset="0"/>
                <a:ea typeface="ＭＳ Ｐゴシック" panose="020B0600070205080204" pitchFamily="34" charset="-128"/>
                <a:sym typeface="Source Sans Pro" pitchFamily="-65" charset="0"/>
              </a:rPr>
              <a:t>QUESTIONS</a:t>
            </a:r>
          </a:p>
        </p:txBody>
      </p:sp>
      <p:grpSp>
        <p:nvGrpSpPr>
          <p:cNvPr id="80913" name="Group 71">
            <a:extLst>
              <a:ext uri="{FF2B5EF4-FFF2-40B4-BE49-F238E27FC236}">
                <a16:creationId xmlns:a16="http://schemas.microsoft.com/office/drawing/2014/main" id="{3255F8E9-E006-1542-92A7-898042542EE3}"/>
              </a:ext>
            </a:extLst>
          </p:cNvPr>
          <p:cNvGrpSpPr>
            <a:grpSpLocks/>
          </p:cNvGrpSpPr>
          <p:nvPr/>
        </p:nvGrpSpPr>
        <p:grpSpPr bwMode="auto">
          <a:xfrm>
            <a:off x="2283619" y="2205039"/>
            <a:ext cx="1677988" cy="1762125"/>
            <a:chOff x="2268651" y="1972752"/>
            <a:chExt cx="5288447" cy="5555737"/>
          </a:xfrm>
        </p:grpSpPr>
        <p:graphicFrame>
          <p:nvGraphicFramePr>
            <p:cNvPr id="80915" name="Object 5">
              <a:extLst>
                <a:ext uri="{FF2B5EF4-FFF2-40B4-BE49-F238E27FC236}">
                  <a16:creationId xmlns:a16="http://schemas.microsoft.com/office/drawing/2014/main" id="{50C2C97A-3F03-1A40-9313-A340C395B468}"/>
                </a:ext>
              </a:extLst>
            </p:cNvPr>
            <p:cNvGraphicFramePr>
              <a:graphicFrameLocks noChangeAspect="1"/>
            </p:cNvGraphicFramePr>
            <p:nvPr/>
          </p:nvGraphicFramePr>
          <p:xfrm>
            <a:off x="2268651" y="1972752"/>
            <a:ext cx="5288447" cy="55557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2" name="Chart" r:id="rId6" imgW="9283700" imgH="9766300" progId="Excel.Chart.8">
                    <p:embed/>
                  </p:oleObj>
                </mc:Choice>
                <mc:Fallback>
                  <p:oleObj name="Chart" r:id="rId6" imgW="9283700" imgH="9766300" progId="Excel.Chart.8">
                    <p:embed/>
                    <p:pic>
                      <p:nvPicPr>
                        <p:cNvPr id="80915" name="Object 5">
                          <a:extLst>
                            <a:ext uri="{FF2B5EF4-FFF2-40B4-BE49-F238E27FC236}">
                              <a16:creationId xmlns:a16="http://schemas.microsoft.com/office/drawing/2014/main" id="{50C2C97A-3F03-1A40-9313-A340C395B468}"/>
                            </a:ext>
                          </a:extLst>
                        </p:cNvPr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68651" y="1972752"/>
                          <a:ext cx="5288447" cy="555573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0916" name="Oval 6">
              <a:extLst>
                <a:ext uri="{FF2B5EF4-FFF2-40B4-BE49-F238E27FC236}">
                  <a16:creationId xmlns:a16="http://schemas.microsoft.com/office/drawing/2014/main" id="{6FBF2F55-E0A7-B343-B6E8-48717C38FC82}"/>
                </a:ext>
              </a:extLst>
            </p:cNvPr>
            <p:cNvSpPr>
              <a:spLocks/>
            </p:cNvSpPr>
            <p:nvPr/>
          </p:nvSpPr>
          <p:spPr bwMode="auto">
            <a:xfrm>
              <a:off x="2626396" y="2464819"/>
              <a:ext cx="4572000" cy="4572000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>
                  <a:alpha val="0"/>
                </a:schemeClr>
              </a:solidFill>
              <a:miter lim="800000"/>
              <a:headEnd/>
              <a:tailEnd/>
            </a:ln>
          </p:spPr>
          <p:txBody>
            <a:bodyPr lIns="0" tIns="0" rIns="0" bIns="0"/>
            <a:lstStyle>
              <a:lvl1pPr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1pPr>
              <a:lvl2pPr marL="742950" indent="-28575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2pPr>
              <a:lvl3pPr marL="11430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3pPr>
              <a:lvl4pPr marL="16002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4pPr>
              <a:lvl5pPr marL="2057400" indent="-228600"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5600">
                  <a:solidFill>
                    <a:schemeClr val="tx1"/>
                  </a:solidFill>
                  <a:latin typeface="Gill Sans" panose="020B0502020104020203" pitchFamily="34" charset="-79"/>
                  <a:ea typeface="Heiti SC Light" panose="02000000000000000000" pitchFamily="2" charset="-128"/>
                  <a:sym typeface="Gill Sans" panose="020B0502020104020203" pitchFamily="34" charset="-79"/>
                </a:defRPr>
              </a:lvl9pPr>
            </a:lstStyle>
            <a:p>
              <a:pPr algn="ctr" eaLnBrk="1" hangingPunct="1"/>
              <a:endParaRPr lang="en-US" altLang="en-US" sz="2107" dirty="0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CE261148-F0C3-2842-BB8E-235FFAF8A7E0}"/>
              </a:ext>
            </a:extLst>
          </p:cNvPr>
          <p:cNvPicPr>
            <a:picLocks noChangeAspect="1"/>
          </p:cNvPicPr>
          <p:nvPr/>
        </p:nvPicPr>
        <p:blipFill>
          <a:blip r:embed="rId7">
            <a:duotone>
              <a:schemeClr val="accent6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620811" y="2815001"/>
            <a:ext cx="1003300" cy="48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898981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942</Words>
  <Application>Microsoft Macintosh PowerPoint</Application>
  <PresentationFormat>Widescreen</PresentationFormat>
  <Paragraphs>170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Heiti SC Light</vt:lpstr>
      <vt:lpstr>ＭＳ Ｐゴシック</vt:lpstr>
      <vt:lpstr>Arial</vt:lpstr>
      <vt:lpstr>Bebas Neue</vt:lpstr>
      <vt:lpstr>Calibri</vt:lpstr>
      <vt:lpstr>Calibri Light</vt:lpstr>
      <vt:lpstr>Futura Bk</vt:lpstr>
      <vt:lpstr>Gill Sans</vt:lpstr>
      <vt:lpstr>Montserrat-Regular</vt:lpstr>
      <vt:lpstr>Source Sans Pro</vt:lpstr>
      <vt:lpstr>Source Sans Pro Light</vt:lpstr>
      <vt:lpstr>Symbol</vt:lpstr>
      <vt:lpstr>Office Theme</vt:lpstr>
      <vt:lpstr>Excel.Chart.8</vt:lpstr>
      <vt:lpstr>Chart</vt:lpstr>
      <vt:lpstr>PowerPoint Presentation</vt:lpstr>
      <vt:lpstr>Introducing The “Hats”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Baldwin</dc:creator>
  <cp:lastModifiedBy>Danielle Baldwin</cp:lastModifiedBy>
  <cp:revision>2</cp:revision>
  <dcterms:created xsi:type="dcterms:W3CDTF">2020-10-26T23:31:19Z</dcterms:created>
  <dcterms:modified xsi:type="dcterms:W3CDTF">2022-10-17T22:13:16Z</dcterms:modified>
</cp:coreProperties>
</file>